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4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  <Default Extension="tiff" ContentType="image/tiff"/>
  <Default Extension="vml" ContentType="application/vnd.openxmlformats-officedocument.vmlDrawi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256" r:id="rId2"/>
    <p:sldId id="257" r:id="rId3"/>
    <p:sldId id="258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83" r:id="rId16"/>
    <p:sldId id="285" r:id="rId17"/>
    <p:sldId id="286" r:id="rId18"/>
    <p:sldId id="287" r:id="rId19"/>
    <p:sldId id="288" r:id="rId20"/>
    <p:sldId id="289" r:id="rId21"/>
    <p:sldId id="290" r:id="rId22"/>
    <p:sldId id="291" r:id="rId23"/>
    <p:sldId id="294" r:id="rId24"/>
    <p:sldId id="292" r:id="rId25"/>
    <p:sldId id="293" r:id="rId26"/>
    <p:sldId id="295" r:id="rId27"/>
    <p:sldId id="296" r:id="rId28"/>
    <p:sldId id="260" r:id="rId29"/>
    <p:sldId id="261" r:id="rId30"/>
    <p:sldId id="262" r:id="rId31"/>
    <p:sldId id="263" r:id="rId32"/>
    <p:sldId id="264" r:id="rId33"/>
    <p:sldId id="265" r:id="rId34"/>
    <p:sldId id="267" r:id="rId35"/>
    <p:sldId id="268" r:id="rId36"/>
    <p:sldId id="269" r:id="rId37"/>
    <p:sldId id="270" r:id="rId38"/>
    <p:sldId id="271" r:id="rId39"/>
    <p:sldId id="297" r:id="rId40"/>
    <p:sldId id="298" r:id="rId41"/>
    <p:sldId id="299" r:id="rId42"/>
    <p:sldId id="300" r:id="rId43"/>
    <p:sldId id="301" r:id="rId44"/>
    <p:sldId id="302" r:id="rId45"/>
    <p:sldId id="303" r:id="rId46"/>
    <p:sldId id="304" r:id="rId47"/>
    <p:sldId id="305" r:id="rId48"/>
    <p:sldId id="306" r:id="rId49"/>
    <p:sldId id="307" r:id="rId50"/>
    <p:sldId id="308" r:id="rId51"/>
    <p:sldId id="309" r:id="rId5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中度样式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EC20E35-A176-4012-BC5E-935CFFF8708E}" styleName="中度样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152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1A30C1-7AF4-4E7B-9DAC-7299A13D48AA}" type="datetimeFigureOut">
              <a:rPr lang="en-US" smtClean="0"/>
              <a:pPr/>
              <a:t>3/23/2010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24F329-6803-4A6D-9D95-A0ACEDAACF5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4F329-6803-4A6D-9D95-A0ACEDAACF50}" type="slidenum">
              <a:rPr lang="en-US" smtClean="0"/>
              <a:pPr/>
              <a:t>29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CDC54-A6B0-4373-ADFD-9AA53109EE2C}" type="datetimeFigureOut">
              <a:rPr lang="en-US" smtClean="0"/>
              <a:pPr/>
              <a:t>3/23/2010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686D1-BF3E-41C3-957E-D2D7D8ECDCB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CDC54-A6B0-4373-ADFD-9AA53109EE2C}" type="datetimeFigureOut">
              <a:rPr lang="en-US" smtClean="0"/>
              <a:pPr/>
              <a:t>3/23/2010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686D1-BF3E-41C3-957E-D2D7D8ECDCB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CDC54-A6B0-4373-ADFD-9AA53109EE2C}" type="datetimeFigureOut">
              <a:rPr lang="en-US" smtClean="0"/>
              <a:pPr/>
              <a:t>3/23/2010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686D1-BF3E-41C3-957E-D2D7D8ECDCB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CDC54-A6B0-4373-ADFD-9AA53109EE2C}" type="datetimeFigureOut">
              <a:rPr lang="en-US" smtClean="0"/>
              <a:pPr/>
              <a:t>3/23/2010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686D1-BF3E-41C3-957E-D2D7D8ECDCB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CDC54-A6B0-4373-ADFD-9AA53109EE2C}" type="datetimeFigureOut">
              <a:rPr lang="en-US" smtClean="0"/>
              <a:pPr/>
              <a:t>3/23/2010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686D1-BF3E-41C3-957E-D2D7D8ECDCB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CDC54-A6B0-4373-ADFD-9AA53109EE2C}" type="datetimeFigureOut">
              <a:rPr lang="en-US" smtClean="0"/>
              <a:pPr/>
              <a:t>3/23/2010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686D1-BF3E-41C3-957E-D2D7D8ECDCB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CDC54-A6B0-4373-ADFD-9AA53109EE2C}" type="datetimeFigureOut">
              <a:rPr lang="en-US" smtClean="0"/>
              <a:pPr/>
              <a:t>3/23/2010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686D1-BF3E-41C3-957E-D2D7D8ECDCB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CDC54-A6B0-4373-ADFD-9AA53109EE2C}" type="datetimeFigureOut">
              <a:rPr lang="en-US" smtClean="0"/>
              <a:pPr/>
              <a:t>3/23/2010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686D1-BF3E-41C3-957E-D2D7D8ECDCB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CDC54-A6B0-4373-ADFD-9AA53109EE2C}" type="datetimeFigureOut">
              <a:rPr lang="en-US" smtClean="0"/>
              <a:pPr/>
              <a:t>3/23/2010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686D1-BF3E-41C3-957E-D2D7D8ECDCB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CDC54-A6B0-4373-ADFD-9AA53109EE2C}" type="datetimeFigureOut">
              <a:rPr lang="en-US" smtClean="0"/>
              <a:pPr/>
              <a:t>3/23/2010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686D1-BF3E-41C3-957E-D2D7D8ECDCB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CDC54-A6B0-4373-ADFD-9AA53109EE2C}" type="datetimeFigureOut">
              <a:rPr lang="en-US" smtClean="0"/>
              <a:pPr/>
              <a:t>3/23/2010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686D1-BF3E-41C3-957E-D2D7D8ECDCB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ACDC54-A6B0-4373-ADFD-9AA53109EE2C}" type="datetimeFigureOut">
              <a:rPr lang="en-US" smtClean="0"/>
              <a:pPr/>
              <a:t>3/23/2010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686D1-BF3E-41C3-957E-D2D7D8ECDCB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oleObject4.bin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oleObject" Target="../embeddings/oleObject7.bin"/><Relationship Id="rId4" Type="http://schemas.openxmlformats.org/officeDocument/2006/relationships/oleObject" Target="../embeddings/oleObject6.bin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jamasoftware.com/contour/features.php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csse.usc.edu/research/WINWIN/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4800" y="2130425"/>
            <a:ext cx="88392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A Brief Introduction </a:t>
            </a:r>
            <a:r>
              <a:rPr lang="en-US" smtClean="0"/>
              <a:t>to </a:t>
            </a:r>
            <a:r>
              <a:rPr lang="en-US" altLang="zh-CN" smtClean="0"/>
              <a:t>Some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Collaborative RE Systems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Yi Li</a:t>
            </a:r>
          </a:p>
          <a:p>
            <a:r>
              <a:rPr lang="en-US" dirty="0" smtClean="0"/>
              <a:t>2010.03.24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r>
              <a:rPr lang="en-US" dirty="0" smtClean="0"/>
              <a:t>Used in requirements elicitation</a:t>
            </a:r>
          </a:p>
          <a:p>
            <a:r>
              <a:rPr lang="en-US" dirty="0" smtClean="0"/>
              <a:t>Four generations of tool support</a:t>
            </a:r>
          </a:p>
          <a:p>
            <a:r>
              <a:rPr lang="en-US" dirty="0" smtClean="0"/>
              <a:t>Case studies conducted in a software engineering course in USC. (At least 3 years, 60 – 80 students organized into 10 – 15 teams per year.)</a:t>
            </a:r>
          </a:p>
          <a:p>
            <a:endParaRPr lang="en-US" dirty="0" smtClean="0"/>
          </a:p>
          <a:p>
            <a:r>
              <a:rPr lang="en-US" b="1" i="1" dirty="0" smtClean="0"/>
              <a:t>Greatly inspired by the </a:t>
            </a:r>
            <a:r>
              <a:rPr lang="en-US" b="1" i="1" dirty="0" err="1" smtClean="0"/>
              <a:t>gIBIS</a:t>
            </a:r>
            <a:r>
              <a:rPr lang="en-US" b="1" i="1" dirty="0" smtClean="0"/>
              <a:t> tool</a:t>
            </a:r>
            <a:endParaRPr lang="en-US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en-US" dirty="0" smtClean="0"/>
              <a:t>Review: observations from </a:t>
            </a:r>
            <a:r>
              <a:rPr lang="en-US" dirty="0" err="1" smtClean="0"/>
              <a:t>gIBIS</a:t>
            </a:r>
            <a:endParaRPr 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685800" y="1219200"/>
          <a:ext cx="7543800" cy="4958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6200"/>
                <a:gridCol w="36576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Observations from </a:t>
                      </a:r>
                      <a:r>
                        <a:rPr lang="en-US" dirty="0" err="1" smtClean="0"/>
                        <a:t>gIBIS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Correspondence</a:t>
                      </a:r>
                      <a:r>
                        <a:rPr lang="en-US" baseline="0" dirty="0" smtClean="0"/>
                        <a:t> in </a:t>
                      </a:r>
                      <a:r>
                        <a:rPr lang="en-US" baseline="0" dirty="0" err="1" smtClean="0"/>
                        <a:t>WinWin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b="1" i="1" dirty="0" smtClean="0">
                          <a:solidFill>
                            <a:schemeClr val="bg1"/>
                          </a:solidFill>
                        </a:rPr>
                        <a:t>Advantage</a:t>
                      </a:r>
                      <a:endParaRPr lang="en-US" b="1" i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Structured discussion (Issue-Position-Argument)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 similar model for structured</a:t>
                      </a:r>
                      <a:r>
                        <a:rPr lang="en-US" baseline="0" dirty="0" smtClean="0"/>
                        <a:t> discussion</a:t>
                      </a:r>
                      <a:r>
                        <a:rPr lang="en-US" dirty="0" smtClean="0"/>
                        <a:t>. (Win Condition-Issue-Option-Agreement)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 gridSpan="2"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i="1" dirty="0" smtClean="0">
                          <a:solidFill>
                            <a:schemeClr val="bg1"/>
                          </a:solidFill>
                        </a:rPr>
                        <a:t>Disadvantage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No support for goals and requirements.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Specialized for requirements elicitation.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No explicit support for making</a:t>
                      </a:r>
                      <a:r>
                        <a:rPr lang="en-US" baseline="0" dirty="0" smtClean="0"/>
                        <a:t> a decision.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Making a decision</a:t>
                      </a:r>
                      <a:r>
                        <a:rPr lang="en-US" baseline="0" dirty="0" smtClean="0"/>
                        <a:t> by providing an </a:t>
                      </a:r>
                      <a:r>
                        <a:rPr lang="en-US" i="1" baseline="0" dirty="0" smtClean="0"/>
                        <a:t>agreement.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No support for unstructured material.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Adopt brainstorming</a:t>
                      </a:r>
                      <a:r>
                        <a:rPr lang="en-US" baseline="0" dirty="0" smtClean="0"/>
                        <a:t> to gather unstructured, raw information.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Lack of prioritization.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Allow</a:t>
                      </a:r>
                      <a:r>
                        <a:rPr lang="en-US" baseline="0" dirty="0" smtClean="0"/>
                        <a:t> prioritization of requirements.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No effective support for “meta” discussions.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(No improvement.)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098"/>
          <p:cNvSpPr txBox="1">
            <a:spLocks noChangeArrowheads="1"/>
          </p:cNvSpPr>
          <p:nvPr/>
        </p:nvSpPr>
        <p:spPr>
          <a:xfrm>
            <a:off x="0" y="76200"/>
            <a:ext cx="91440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Key Concepts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Rectangle 4099"/>
          <p:cNvSpPr txBox="1">
            <a:spLocks noChangeArrowheads="1"/>
          </p:cNvSpPr>
          <p:nvPr/>
        </p:nvSpPr>
        <p:spPr>
          <a:xfrm>
            <a:off x="228600" y="990600"/>
            <a:ext cx="9144000" cy="27432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Win Condition:  objective which makes a stakeholder feel like a winner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Issue:  conflict or constraint on a win condition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Option:  A way of overcoming an issue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Agreement:  mutual commitment to an option or win condition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6" name="图片 5" descr="截图00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95575" y="3733800"/>
            <a:ext cx="6500625" cy="2819400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1752600" y="1295400"/>
            <a:ext cx="4267200" cy="1143000"/>
            <a:chOff x="1752600" y="1295400"/>
            <a:chExt cx="4267200" cy="1143000"/>
          </a:xfrm>
        </p:grpSpPr>
        <p:cxnSp>
          <p:nvCxnSpPr>
            <p:cNvPr id="9" name="直接连接符 8"/>
            <p:cNvCxnSpPr/>
            <p:nvPr/>
          </p:nvCxnSpPr>
          <p:spPr>
            <a:xfrm>
              <a:off x="2819400" y="1295400"/>
              <a:ext cx="1143000" cy="609600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组合 11"/>
            <p:cNvGrpSpPr/>
            <p:nvPr/>
          </p:nvGrpSpPr>
          <p:grpSpPr>
            <a:xfrm>
              <a:off x="1752600" y="1752600"/>
              <a:ext cx="4267200" cy="685800"/>
              <a:chOff x="1752600" y="1752600"/>
              <a:chExt cx="4267200" cy="685800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3886200" y="1752600"/>
                <a:ext cx="2133600" cy="6858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 smtClean="0"/>
                  <a:t>Requirements</a:t>
                </a:r>
                <a:endParaRPr lang="en-US" b="1" dirty="0"/>
              </a:p>
            </p:txBody>
          </p:sp>
          <p:cxnSp>
            <p:nvCxnSpPr>
              <p:cNvPr id="11" name="直接连接符 10"/>
              <p:cNvCxnSpPr>
                <a:endCxn id="7" idx="1"/>
              </p:cNvCxnSpPr>
              <p:nvPr/>
            </p:nvCxnSpPr>
            <p:spPr>
              <a:xfrm flipV="1">
                <a:off x="1752600" y="2095500"/>
                <a:ext cx="2133600" cy="342900"/>
              </a:xfrm>
              <a:prstGeom prst="line">
                <a:avLst/>
              </a:prstGeom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83820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Steps of </a:t>
            </a:r>
            <a:r>
              <a:rPr kumimoji="0" lang="en-US" sz="4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WinWin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762000" y="1447800"/>
            <a:ext cx="7207250" cy="441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533400" marR="0" lvl="0" indent="-5334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Outlining topics (</a:t>
            </a:r>
            <a:r>
              <a:rPr lang="en-US" sz="2800" noProof="0" dirty="0" smtClean="0"/>
              <a:t>categorize requirements</a:t>
            </a:r>
            <a:r>
              <a:rPr kumimoji="0" lang="en-US" sz="28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)</a:t>
            </a: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533400" marR="0" lvl="0" indent="-5334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Brainstorm stakeholder interests</a:t>
            </a:r>
            <a:endParaRPr kumimoji="0" lang="en-A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533400" marR="0" lvl="0" indent="-5334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Converge on Win Conditions</a:t>
            </a:r>
          </a:p>
          <a:p>
            <a:pPr marL="533400" marR="0" lvl="0" indent="-5334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Capture a glossary of Terms</a:t>
            </a:r>
            <a:endParaRPr kumimoji="0" lang="en-A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533400" marR="0" lvl="0" indent="-5334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Prioritize </a:t>
            </a:r>
            <a:r>
              <a:rPr kumimoji="0" lang="en-A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Win Conditions</a:t>
            </a:r>
          </a:p>
          <a:p>
            <a:pPr marL="533400" marR="0" lvl="0" indent="-5334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Build</a:t>
            </a:r>
            <a:r>
              <a:rPr kumimoji="0" lang="en-US" sz="28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lang="en-US" sz="2800" dirty="0" smtClean="0"/>
              <a:t>the </a:t>
            </a:r>
            <a:r>
              <a:rPr lang="en-US" sz="2800" dirty="0" err="1" smtClean="0"/>
              <a:t>WinWin</a:t>
            </a:r>
            <a:r>
              <a:rPr lang="en-US" sz="2800" dirty="0" smtClean="0"/>
              <a:t> Tree (WIOA)</a:t>
            </a:r>
          </a:p>
          <a:p>
            <a:pPr marL="533400" marR="0" lvl="0" indent="-5334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Organize negotiation results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1: Outlining topics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</a:t>
            </a:r>
          </a:p>
          <a:p>
            <a:pPr lvl="1"/>
            <a:r>
              <a:rPr lang="en-US" sz="2400" dirty="0" smtClean="0"/>
              <a:t>Stakeholders add </a:t>
            </a:r>
            <a:r>
              <a:rPr lang="en-US" sz="2400" dirty="0" smtClean="0"/>
              <a:t>comments recommending change to this outline</a:t>
            </a:r>
          </a:p>
          <a:p>
            <a:pPr lvl="1"/>
            <a:r>
              <a:rPr lang="en-US" sz="2400" dirty="0" smtClean="0"/>
              <a:t>A </a:t>
            </a:r>
            <a:r>
              <a:rPr lang="en-US" sz="2400" dirty="0" smtClean="0"/>
              <a:t>moderator reviews these comments </a:t>
            </a:r>
            <a:r>
              <a:rPr lang="en-US" sz="2400" dirty="0" smtClean="0"/>
              <a:t>with </a:t>
            </a:r>
            <a:r>
              <a:rPr lang="en-US" sz="2400" dirty="0" smtClean="0"/>
              <a:t>the group and modifies the </a:t>
            </a:r>
            <a:r>
              <a:rPr lang="en-US" sz="2400" dirty="0" smtClean="0"/>
              <a:t>outline</a:t>
            </a:r>
            <a:endParaRPr lang="en-US" sz="2400" dirty="0" smtClean="0"/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Object 2"/>
          <p:cNvGraphicFramePr>
            <a:graphicFrameLocks noChangeAspect="1"/>
          </p:cNvGraphicFramePr>
          <p:nvPr/>
        </p:nvGraphicFramePr>
        <p:xfrm>
          <a:off x="990600" y="-381000"/>
          <a:ext cx="7162800" cy="8845189"/>
        </p:xfrm>
        <a:graphic>
          <a:graphicData uri="http://schemas.openxmlformats.org/presentationml/2006/ole">
            <p:oleObj spid="_x0000_s1026" name="Photo Editor Photo" r:id="rId3" imgW="6144483" imgH="7590476" progId="MSPhotoEd.3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400" y="274638"/>
            <a:ext cx="8534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Step 2: </a:t>
            </a:r>
            <a:r>
              <a:rPr lang="en-US" dirty="0" smtClean="0"/>
              <a:t>Brainstorm </a:t>
            </a:r>
            <a:r>
              <a:rPr lang="en-US" dirty="0" smtClean="0"/>
              <a:t>stakeholder interests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</a:p>
          <a:p>
            <a:pPr lvl="1"/>
            <a:r>
              <a:rPr lang="en-US" dirty="0" smtClean="0"/>
              <a:t>Share </a:t>
            </a:r>
            <a:r>
              <a:rPr lang="en-US" dirty="0" smtClean="0"/>
              <a:t>perspectives, views, background, expectations</a:t>
            </a:r>
          </a:p>
          <a:p>
            <a:r>
              <a:rPr lang="en-US" dirty="0" smtClean="0"/>
              <a:t>How</a:t>
            </a:r>
          </a:p>
          <a:p>
            <a:pPr lvl="1"/>
            <a:r>
              <a:rPr lang="en-US" dirty="0" smtClean="0"/>
              <a:t>Anonymous</a:t>
            </a:r>
          </a:p>
          <a:p>
            <a:pPr lvl="1"/>
            <a:r>
              <a:rPr lang="en-US" dirty="0" smtClean="0"/>
              <a:t>Rapid brainstorming</a:t>
            </a:r>
            <a:endParaRPr lang="en-US" dirty="0" smtClean="0"/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C:\Dokumente\Projekte\ErwinSchrödinger\presentations\ewwimgs\ebs.gi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304800"/>
            <a:ext cx="9258369" cy="65532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400" y="274638"/>
            <a:ext cx="85344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Step 3: </a:t>
            </a:r>
            <a:r>
              <a:rPr lang="en-US" dirty="0" smtClean="0"/>
              <a:t>Converge on Win Conditions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</a:p>
          <a:p>
            <a:pPr lvl="1"/>
            <a:r>
              <a:rPr lang="en-US" dirty="0" smtClean="0"/>
              <a:t>Build and organize win conditions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How</a:t>
            </a:r>
          </a:p>
          <a:p>
            <a:pPr lvl="1"/>
            <a:r>
              <a:rPr lang="en-US" dirty="0" smtClean="0"/>
              <a:t>List and edit win conditions collaboratively (via comments).</a:t>
            </a:r>
            <a:endParaRPr lang="en-US" dirty="0" smtClean="0"/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2050" name="Object 2"/>
          <p:cNvGraphicFramePr>
            <a:graphicFrameLocks noChangeAspect="1"/>
          </p:cNvGraphicFramePr>
          <p:nvPr/>
        </p:nvGraphicFramePr>
        <p:xfrm>
          <a:off x="609600" y="304799"/>
          <a:ext cx="7696200" cy="6406909"/>
        </p:xfrm>
        <a:graphic>
          <a:graphicData uri="http://schemas.openxmlformats.org/presentationml/2006/ole">
            <p:oleObj spid="_x0000_s2050" name="Photo Editor Photo" r:id="rId3" imgW="7411485" imgH="6171429" progId="MSPhotoEd.3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Overview of the Co-RE Systems</a:t>
            </a:r>
          </a:p>
          <a:p>
            <a:r>
              <a:rPr lang="en-US" dirty="0" smtClean="0"/>
              <a:t>Introduction to Each System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534400" cy="4873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Step 4: </a:t>
            </a:r>
            <a:r>
              <a:rPr lang="en-US" dirty="0" smtClean="0"/>
              <a:t>Capture a </a:t>
            </a:r>
            <a:r>
              <a:rPr lang="en-US" dirty="0" smtClean="0"/>
              <a:t>glossary </a:t>
            </a:r>
            <a:r>
              <a:rPr lang="en-US" dirty="0" smtClean="0"/>
              <a:t>of </a:t>
            </a:r>
            <a:r>
              <a:rPr lang="en-US" dirty="0" smtClean="0"/>
              <a:t>terms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3074" name="Object 2"/>
          <p:cNvGraphicFramePr>
            <a:graphicFrameLocks noChangeAspect="1"/>
          </p:cNvGraphicFramePr>
          <p:nvPr/>
        </p:nvGraphicFramePr>
        <p:xfrm>
          <a:off x="1101253" y="643486"/>
          <a:ext cx="6747347" cy="6062114"/>
        </p:xfrm>
        <a:graphic>
          <a:graphicData uri="http://schemas.openxmlformats.org/presentationml/2006/ole">
            <p:oleObj spid="_x0000_s3074" name="Photo Editor Photo" r:id="rId3" imgW="5800000" imgH="5210902" progId="MSPhotoEd.3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5: </a:t>
            </a:r>
            <a:r>
              <a:rPr lang="en-US" dirty="0" smtClean="0"/>
              <a:t>Prioritize win conditions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</a:p>
          <a:p>
            <a:pPr lvl="1"/>
            <a:r>
              <a:rPr lang="en-US" dirty="0" smtClean="0"/>
              <a:t>Scope project, gain focus</a:t>
            </a:r>
            <a:endParaRPr lang="en-US" dirty="0" smtClean="0"/>
          </a:p>
          <a:p>
            <a:r>
              <a:rPr lang="en-US" dirty="0" smtClean="0"/>
              <a:t>How</a:t>
            </a:r>
          </a:p>
          <a:p>
            <a:pPr lvl="1"/>
            <a:r>
              <a:rPr lang="en-US" dirty="0" smtClean="0"/>
              <a:t>Vote on Business Importance &amp; Ease of </a:t>
            </a:r>
            <a:r>
              <a:rPr lang="en-US" dirty="0" smtClean="0"/>
              <a:t>Realization</a:t>
            </a:r>
          </a:p>
          <a:p>
            <a:pPr lvl="1"/>
            <a:r>
              <a:rPr lang="en-US" dirty="0" smtClean="0"/>
              <a:t>Analyze prioritization poll to reveal conflicts, constraints, different perceptions</a:t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2"/>
          <p:cNvSpPr>
            <a:spLocks noGrp="1"/>
          </p:cNvSpPr>
          <p:nvPr>
            <p:ph type="sldNum" sz="quarter" idx="10"/>
          </p:nvPr>
        </p:nvSpPr>
        <p:spPr>
          <a:xfrm>
            <a:off x="7239000" y="6400800"/>
            <a:ext cx="1905000" cy="457200"/>
          </a:xfrm>
        </p:spPr>
        <p:txBody>
          <a:bodyPr/>
          <a:lstStyle/>
          <a:p>
            <a:fld id="{474C0D7A-A107-4F49-8D9E-26740B1ACBE4}" type="slidenum">
              <a:rPr lang="en-US"/>
              <a:pPr/>
              <a:t>22</a:t>
            </a:fld>
            <a:endParaRPr lang="en-US"/>
          </a:p>
        </p:txBody>
      </p:sp>
      <p:pic>
        <p:nvPicPr>
          <p:cNvPr id="5" name="Picture 2" descr="C:\Dokumente\Projekte\ErwinSchrödinger\presentations\ewwimgs\prio1.gif"/>
          <p:cNvPicPr>
            <a:picLocks noChangeAspect="1" noChangeArrowheads="1"/>
          </p:cNvPicPr>
          <p:nvPr/>
        </p:nvPicPr>
        <p:blipFill>
          <a:blip r:embed="rId3" cstate="print"/>
          <a:srcRect t="128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6" name="AutoShape 4"/>
          <p:cNvSpPr>
            <a:spLocks noChangeArrowheads="1"/>
          </p:cNvSpPr>
          <p:nvPr/>
        </p:nvSpPr>
        <p:spPr bwMode="auto">
          <a:xfrm>
            <a:off x="500063" y="2171700"/>
            <a:ext cx="3833812" cy="1308050"/>
          </a:xfrm>
          <a:prstGeom prst="wedgeRectCallout">
            <a:avLst>
              <a:gd name="adj1" fmla="val 60105"/>
              <a:gd name="adj2" fmla="val 102902"/>
            </a:avLst>
          </a:prstGeom>
          <a:solidFill>
            <a:schemeClr val="bg1">
              <a:alpha val="5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</p:spPr>
        <p:txBody>
          <a:bodyPr wrap="square" tIns="137160" bIns="137160">
            <a:spAutoFit/>
          </a:bodyPr>
          <a:lstStyle/>
          <a:p>
            <a:pPr algn="l"/>
            <a:r>
              <a:rPr lang="en-US" sz="2400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Red cells indicate lack of consensus.  </a:t>
            </a:r>
          </a:p>
          <a:p>
            <a:pPr algn="l"/>
            <a:endParaRPr lang="en-US" sz="1900" dirty="0">
              <a:effectLst>
                <a:outerShdw blurRad="38100" dist="38100" dir="2700000" algn="tl">
                  <a:srgbClr val="C0C0C0"/>
                </a:outerShdw>
              </a:effectLst>
              <a:latin typeface="Arial" charset="0"/>
            </a:endParaRPr>
          </a:p>
        </p:txBody>
      </p:sp>
      <p:sp>
        <p:nvSpPr>
          <p:cNvPr id="7" name="AutoShape 5"/>
          <p:cNvSpPr>
            <a:spLocks noChangeArrowheads="1"/>
          </p:cNvSpPr>
          <p:nvPr/>
        </p:nvSpPr>
        <p:spPr bwMode="auto">
          <a:xfrm>
            <a:off x="4629150" y="0"/>
            <a:ext cx="4248150" cy="3124200"/>
          </a:xfrm>
          <a:prstGeom prst="wedgeRectCallout">
            <a:avLst>
              <a:gd name="adj1" fmla="val -42861"/>
              <a:gd name="adj2" fmla="val 89023"/>
            </a:avLst>
          </a:prstGeom>
          <a:solidFill>
            <a:schemeClr val="bg1">
              <a:alpha val="5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</p:spPr>
        <p:txBody>
          <a:bodyPr/>
          <a:lstStyle/>
          <a:p>
            <a:endParaRPr lang="en-US"/>
          </a:p>
        </p:txBody>
      </p:sp>
      <p:graphicFrame>
        <p:nvGraphicFramePr>
          <p:cNvPr id="8" name="Object 6"/>
          <p:cNvGraphicFramePr>
            <a:graphicFrameLocks noChangeAspect="1"/>
          </p:cNvGraphicFramePr>
          <p:nvPr/>
        </p:nvGraphicFramePr>
        <p:xfrm>
          <a:off x="4697413" y="66675"/>
          <a:ext cx="4110037" cy="2990850"/>
        </p:xfrm>
        <a:graphic>
          <a:graphicData uri="http://schemas.openxmlformats.org/presentationml/2006/ole">
            <p:oleObj spid="_x0000_s4098" name="Photo Editor Photo" r:id="rId4" imgW="4172532" imgH="3742857" progId="MSPhotoEd.3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2"/>
          <p:cNvSpPr>
            <a:spLocks noGrp="1"/>
          </p:cNvSpPr>
          <p:nvPr>
            <p:ph type="sldNum" sz="quarter" idx="10"/>
          </p:nvPr>
        </p:nvSpPr>
        <p:spPr>
          <a:xfrm>
            <a:off x="7239000" y="6400800"/>
            <a:ext cx="1905000" cy="457200"/>
          </a:xfrm>
        </p:spPr>
        <p:txBody>
          <a:bodyPr/>
          <a:lstStyle/>
          <a:p>
            <a:fld id="{4B6FC20B-F734-417E-AD5D-8DB28DD9A63C}" type="slidenum">
              <a:rPr lang="en-US"/>
              <a:pPr/>
              <a:t>23</a:t>
            </a:fld>
            <a:endParaRPr lang="en-US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/>
          <a:srcRect r="20320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2103438" y="1036638"/>
            <a:ext cx="2166937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l" eaLnBrk="0" hangingPunct="0"/>
            <a:r>
              <a:rPr lang="en-US" sz="2400">
                <a:solidFill>
                  <a:srgbClr val="000080"/>
                </a:solidFill>
                <a:latin typeface="Arial" charset="0"/>
              </a:rPr>
              <a:t>“Maybe later”</a:t>
            </a: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5413375" y="896938"/>
            <a:ext cx="2246313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/>
            <a:r>
              <a:rPr lang="en-US" sz="2400">
                <a:solidFill>
                  <a:srgbClr val="000080"/>
                </a:solidFill>
                <a:latin typeface="Arial" charset="0"/>
              </a:rPr>
              <a:t>“Low Hanging</a:t>
            </a:r>
          </a:p>
          <a:p>
            <a:pPr eaLnBrk="0" hangingPunct="0"/>
            <a:r>
              <a:rPr lang="en-US" sz="2400">
                <a:solidFill>
                  <a:srgbClr val="000080"/>
                </a:solidFill>
                <a:latin typeface="Arial" charset="0"/>
              </a:rPr>
              <a:t> Fruits”</a:t>
            </a: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2441575" y="3776663"/>
            <a:ext cx="1368425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/>
            <a:r>
              <a:rPr lang="en-US" sz="2400">
                <a:solidFill>
                  <a:srgbClr val="000080"/>
                </a:solidFill>
                <a:latin typeface="Arial" charset="0"/>
              </a:rPr>
              <a:t>“Forget </a:t>
            </a:r>
          </a:p>
          <a:p>
            <a:pPr eaLnBrk="0" hangingPunct="0"/>
            <a:r>
              <a:rPr lang="en-US" sz="2400">
                <a:solidFill>
                  <a:srgbClr val="000080"/>
                </a:solidFill>
                <a:latin typeface="Arial" charset="0"/>
              </a:rPr>
              <a:t>them”</a:t>
            </a:r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4941888" y="4189413"/>
            <a:ext cx="3163887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0" hangingPunct="0"/>
            <a:r>
              <a:rPr lang="en-US" sz="2400">
                <a:solidFill>
                  <a:srgbClr val="000080"/>
                </a:solidFill>
                <a:latin typeface="Arial" charset="0"/>
              </a:rPr>
              <a:t>“Important with </a:t>
            </a:r>
          </a:p>
          <a:p>
            <a:pPr eaLnBrk="0" hangingPunct="0"/>
            <a:r>
              <a:rPr lang="en-US" sz="2400">
                <a:solidFill>
                  <a:srgbClr val="000080"/>
                </a:solidFill>
                <a:latin typeface="Arial" charset="0"/>
              </a:rPr>
              <a:t>hurdles”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123825" y="4845050"/>
            <a:ext cx="3027363" cy="181292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/>
          <a:p>
            <a:pPr algn="l"/>
            <a:r>
              <a:rPr lang="en-US" sz="2800">
                <a:latin typeface="Arial" charset="0"/>
              </a:rPr>
              <a:t>After voting,</a:t>
            </a:r>
            <a:br>
              <a:rPr lang="en-US" sz="2800">
                <a:latin typeface="Arial" charset="0"/>
              </a:rPr>
            </a:br>
            <a:r>
              <a:rPr lang="en-US" sz="2800">
                <a:latin typeface="Arial" charset="0"/>
              </a:rPr>
              <a:t>win conditions are displayed in four categories</a:t>
            </a:r>
          </a:p>
        </p:txBody>
      </p:sp>
      <p:sp>
        <p:nvSpPr>
          <p:cNvPr id="12" name="Rectangle 8"/>
          <p:cNvSpPr>
            <a:spLocks noChangeArrowheads="1"/>
          </p:cNvSpPr>
          <p:nvPr/>
        </p:nvSpPr>
        <p:spPr bwMode="auto">
          <a:xfrm>
            <a:off x="1833563" y="1528763"/>
            <a:ext cx="9144000" cy="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6: Build the </a:t>
            </a:r>
            <a:r>
              <a:rPr lang="en-US" dirty="0" err="1" smtClean="0"/>
              <a:t>WinWin</a:t>
            </a:r>
            <a:r>
              <a:rPr lang="en-US" dirty="0" smtClean="0"/>
              <a:t> Tree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Objective:</a:t>
            </a:r>
          </a:p>
          <a:p>
            <a:pPr lvl="1"/>
            <a:r>
              <a:rPr lang="en-US" dirty="0" smtClean="0"/>
              <a:t>Explore issues and options; negotiate agreements</a:t>
            </a:r>
            <a:endParaRPr lang="en-US" dirty="0" smtClean="0"/>
          </a:p>
          <a:p>
            <a:r>
              <a:rPr lang="en-US" dirty="0" smtClean="0"/>
              <a:t>How:</a:t>
            </a:r>
          </a:p>
          <a:p>
            <a:pPr lvl="1"/>
            <a:r>
              <a:rPr lang="en-US" dirty="0" smtClean="0"/>
              <a:t>Develop/Review </a:t>
            </a:r>
            <a:r>
              <a:rPr lang="en-US" dirty="0" smtClean="0"/>
              <a:t>pass for </a:t>
            </a:r>
            <a:r>
              <a:rPr lang="en-US" dirty="0" smtClean="0"/>
              <a:t>issues, </a:t>
            </a:r>
            <a:r>
              <a:rPr lang="en-US" dirty="0" smtClean="0"/>
              <a:t>options, agreements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2"/>
          <p:cNvSpPr>
            <a:spLocks noGrp="1"/>
          </p:cNvSpPr>
          <p:nvPr>
            <p:ph type="sldNum" sz="quarter" idx="10"/>
          </p:nvPr>
        </p:nvSpPr>
        <p:spPr>
          <a:xfrm>
            <a:off x="7239000" y="6400800"/>
            <a:ext cx="1905000" cy="457200"/>
          </a:xfrm>
        </p:spPr>
        <p:txBody>
          <a:bodyPr/>
          <a:lstStyle/>
          <a:p>
            <a:fld id="{2175CF31-8BD4-476D-A796-7D44AFBD8BD5}" type="slidenum">
              <a:rPr lang="en-US"/>
              <a:pPr/>
              <a:t>25</a:t>
            </a:fld>
            <a:endParaRPr lang="en-US"/>
          </a:p>
        </p:txBody>
      </p:sp>
      <p:graphicFrame>
        <p:nvGraphicFramePr>
          <p:cNvPr id="5" name="Object 0"/>
          <p:cNvGraphicFramePr>
            <a:graphicFrameLocks noChangeAspect="1"/>
          </p:cNvGraphicFramePr>
          <p:nvPr/>
        </p:nvGraphicFramePr>
        <p:xfrm>
          <a:off x="0" y="0"/>
          <a:ext cx="9144000" cy="6850063"/>
        </p:xfrm>
        <a:graphic>
          <a:graphicData uri="http://schemas.openxmlformats.org/presentationml/2006/ole">
            <p:oleObj spid="_x0000_s6146" name="Photo Editor Photo" r:id="rId3" imgW="7935433" imgH="6477904" progId="MSPhotoEd.3">
              <p:embed/>
            </p:oleObj>
          </a:graphicData>
        </a:graphic>
      </p:graphicFrame>
      <p:graphicFrame>
        <p:nvGraphicFramePr>
          <p:cNvPr id="6" name="Object 1"/>
          <p:cNvGraphicFramePr>
            <a:graphicFrameLocks noChangeAspect="1"/>
          </p:cNvGraphicFramePr>
          <p:nvPr/>
        </p:nvGraphicFramePr>
        <p:xfrm>
          <a:off x="0" y="3924300"/>
          <a:ext cx="9144000" cy="800100"/>
        </p:xfrm>
        <a:graphic>
          <a:graphicData uri="http://schemas.openxmlformats.org/presentationml/2006/ole">
            <p:oleObj spid="_x0000_s6147" name="Photo Editor Photo" r:id="rId4" imgW="11526859" imgH="1009791" progId="MSPhotoEd.3">
              <p:embed/>
            </p:oleObj>
          </a:graphicData>
        </a:graphic>
      </p:graphicFrame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0" y="2359025"/>
          <a:ext cx="9144000" cy="1314450"/>
        </p:xfrm>
        <a:graphic>
          <a:graphicData uri="http://schemas.openxmlformats.org/presentationml/2006/ole">
            <p:oleObj spid="_x0000_s6148" name="Photo Editor Photo" r:id="rId5" imgW="13257143" imgH="1905266" progId="MSPhotoEd.3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Step 7: </a:t>
            </a:r>
            <a:r>
              <a:rPr lang="en-US" dirty="0" smtClean="0"/>
              <a:t>Organize n</a:t>
            </a:r>
            <a:r>
              <a:rPr lang="en-US" dirty="0" smtClean="0"/>
              <a:t>egotiation results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Objective:</a:t>
            </a:r>
          </a:p>
          <a:p>
            <a:pPr lvl="1"/>
            <a:r>
              <a:rPr lang="en-US" dirty="0" smtClean="0"/>
              <a:t>Check if negotiation topics have been sufficiently covered</a:t>
            </a:r>
            <a:endParaRPr lang="en-US" dirty="0" smtClean="0"/>
          </a:p>
          <a:p>
            <a:r>
              <a:rPr lang="en-US" dirty="0" smtClean="0"/>
              <a:t>How:</a:t>
            </a:r>
          </a:p>
          <a:p>
            <a:pPr lvl="1"/>
            <a:r>
              <a:rPr lang="en-US" dirty="0" smtClean="0"/>
              <a:t>Categorize/Review  requirements into the topics.</a:t>
            </a:r>
            <a:endParaRPr 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68362"/>
          </a:xfrm>
        </p:spPr>
        <p:txBody>
          <a:bodyPr/>
          <a:lstStyle/>
          <a:p>
            <a:r>
              <a:rPr lang="en-US" altLang="zh-CN" dirty="0" smtClean="0"/>
              <a:t>Summary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继承了久经考验的</a:t>
            </a:r>
            <a:r>
              <a:rPr lang="en-US" altLang="zh-CN" dirty="0" smtClean="0"/>
              <a:t>IBIS</a:t>
            </a:r>
            <a:r>
              <a:rPr lang="zh-CN" altLang="en-US" dirty="0" smtClean="0"/>
              <a:t>方法的基本思想</a:t>
            </a:r>
            <a:r>
              <a:rPr lang="en-US" altLang="zh-CN" dirty="0" smtClean="0"/>
              <a:t>(Structured Discussion)</a:t>
            </a:r>
            <a:r>
              <a:rPr lang="zh-CN" altLang="en-US" dirty="0" smtClean="0"/>
              <a:t>，又对</a:t>
            </a:r>
            <a:r>
              <a:rPr lang="en-US" altLang="zh-CN" dirty="0" err="1" smtClean="0"/>
              <a:t>gIBIS</a:t>
            </a:r>
            <a:r>
              <a:rPr lang="zh-CN" altLang="en-US" dirty="0" smtClean="0"/>
              <a:t>中观察到的问题进行有针对性的</a:t>
            </a:r>
            <a:r>
              <a:rPr lang="zh-CN" altLang="en-US" dirty="0" smtClean="0"/>
              <a:t>改进，从而保证了方法的效果不会太差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明确的结合了</a:t>
            </a:r>
            <a:r>
              <a:rPr lang="en-US" altLang="zh-CN" dirty="0" smtClean="0"/>
              <a:t>Requirements Elicitation</a:t>
            </a:r>
            <a:r>
              <a:rPr lang="zh-CN" altLang="en-US" dirty="0" smtClean="0"/>
              <a:t>这个上下文，从而把通用方法应用到专门领域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不断的改进工具，做了大量</a:t>
            </a:r>
            <a:r>
              <a:rPr lang="en-US" altLang="zh-CN" dirty="0" smtClean="0"/>
              <a:t>Case Study</a:t>
            </a:r>
          </a:p>
          <a:p>
            <a:endParaRPr lang="en-US" dirty="0" smtClean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/>
          </p:nvPr>
        </p:nvSpPr>
        <p:spPr>
          <a:xfrm>
            <a:off x="685800" y="1654175"/>
            <a:ext cx="7772400" cy="1470025"/>
          </a:xfrm>
        </p:spPr>
        <p:txBody>
          <a:bodyPr/>
          <a:lstStyle/>
          <a:p>
            <a:r>
              <a:rPr lang="en-US" dirty="0" smtClean="0"/>
              <a:t>Synoptic</a:t>
            </a:r>
            <a:endParaRPr lang="en-US" dirty="0"/>
          </a:p>
        </p:txBody>
      </p:sp>
      <p:sp>
        <p:nvSpPr>
          <p:cNvPr id="7" name="副标题 6"/>
          <p:cNvSpPr>
            <a:spLocks noGrp="1"/>
          </p:cNvSpPr>
          <p:nvPr>
            <p:ph type="subTitle" idx="1"/>
          </p:nvPr>
        </p:nvSpPr>
        <p:spPr>
          <a:xfrm>
            <a:off x="1371600" y="2743200"/>
            <a:ext cx="7391400" cy="1752600"/>
          </a:xfrm>
        </p:spPr>
        <p:txBody>
          <a:bodyPr>
            <a:normAutofit fontScale="70000" lnSpcReduction="20000"/>
          </a:bodyPr>
          <a:lstStyle/>
          <a:p>
            <a:pPr algn="l"/>
            <a:endParaRPr lang="en-US" b="1" dirty="0" smtClean="0"/>
          </a:p>
          <a:p>
            <a:pPr algn="l"/>
            <a:r>
              <a:rPr lang="en-US" dirty="0" smtClean="0"/>
              <a:t>S. Easterbrook</a:t>
            </a:r>
          </a:p>
          <a:p>
            <a:pPr algn="l"/>
            <a:r>
              <a:rPr lang="en-US" b="1" i="1" dirty="0" smtClean="0"/>
              <a:t>Handling conflict between domain descriptions with computer-supported negotiation</a:t>
            </a:r>
          </a:p>
          <a:p>
            <a:pPr algn="l"/>
            <a:r>
              <a:rPr lang="en-US" dirty="0" smtClean="0"/>
              <a:t>Knowledge Acquisition 1991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6038"/>
            <a:ext cx="8229600" cy="7159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715000"/>
          </a:xfrm>
        </p:spPr>
        <p:txBody>
          <a:bodyPr/>
          <a:lstStyle/>
          <a:p>
            <a:r>
              <a:rPr lang="en-US" dirty="0" smtClean="0"/>
              <a:t>Aims to </a:t>
            </a:r>
            <a:r>
              <a:rPr lang="en-US" dirty="0" smtClean="0">
                <a:solidFill>
                  <a:srgbClr val="0070C0"/>
                </a:solidFill>
              </a:rPr>
              <a:t>compare and synthesize</a:t>
            </a:r>
            <a:r>
              <a:rPr lang="en-US" dirty="0" smtClean="0"/>
              <a:t> two different descriptions of the same thing in the domain.</a:t>
            </a:r>
          </a:p>
          <a:p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990600" y="2057400"/>
            <a:ext cx="2819400" cy="4572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smtClean="0"/>
              <a:t>Establish </a:t>
            </a:r>
            <a:r>
              <a:rPr lang="en-US" b="1" i="1" dirty="0" smtClean="0"/>
              <a:t>correspondences</a:t>
            </a:r>
            <a:endParaRPr lang="en-US" b="1" i="1" dirty="0"/>
          </a:p>
        </p:txBody>
      </p:sp>
      <p:sp>
        <p:nvSpPr>
          <p:cNvPr id="6" name="矩形 5"/>
          <p:cNvSpPr/>
          <p:nvPr/>
        </p:nvSpPr>
        <p:spPr>
          <a:xfrm>
            <a:off x="990600" y="2743200"/>
            <a:ext cx="3962400" cy="609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smtClean="0"/>
              <a:t>Identify conflict</a:t>
            </a:r>
            <a:r>
              <a:rPr lang="en-US" b="1" i="1" dirty="0" smtClean="0"/>
              <a:t> issues</a:t>
            </a:r>
            <a:r>
              <a:rPr lang="en-US" dirty="0" smtClean="0"/>
              <a:t> between correspondences</a:t>
            </a:r>
            <a:endParaRPr lang="en-US" dirty="0"/>
          </a:p>
        </p:txBody>
      </p:sp>
      <p:sp>
        <p:nvSpPr>
          <p:cNvPr id="8" name="矩形 7"/>
          <p:cNvSpPr/>
          <p:nvPr/>
        </p:nvSpPr>
        <p:spPr>
          <a:xfrm>
            <a:off x="2514600" y="3886200"/>
            <a:ext cx="4038600" cy="762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en-US" dirty="0" smtClean="0"/>
              <a:t>Propose resolution </a:t>
            </a:r>
            <a:r>
              <a:rPr lang="en-US" b="1" i="1" dirty="0" smtClean="0"/>
              <a:t>options</a:t>
            </a:r>
            <a:r>
              <a:rPr lang="en-US" dirty="0" smtClean="0"/>
              <a:t> to issues</a:t>
            </a:r>
            <a:endParaRPr lang="en-US" dirty="0"/>
          </a:p>
        </p:txBody>
      </p:sp>
      <p:sp>
        <p:nvSpPr>
          <p:cNvPr id="9" name="矩形 8"/>
          <p:cNvSpPr/>
          <p:nvPr/>
        </p:nvSpPr>
        <p:spPr>
          <a:xfrm>
            <a:off x="4724400" y="5486400"/>
            <a:ext cx="3429000" cy="4572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Evaluate </a:t>
            </a:r>
            <a:r>
              <a:rPr lang="en-US" b="1" i="1" dirty="0" smtClean="0"/>
              <a:t>options</a:t>
            </a:r>
            <a:endParaRPr lang="en-US" b="1" i="1" dirty="0"/>
          </a:p>
        </p:txBody>
      </p:sp>
      <p:sp>
        <p:nvSpPr>
          <p:cNvPr id="10" name="矩形 9"/>
          <p:cNvSpPr/>
          <p:nvPr/>
        </p:nvSpPr>
        <p:spPr>
          <a:xfrm>
            <a:off x="4724400" y="6096000"/>
            <a:ext cx="3429000" cy="4572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Combine </a:t>
            </a:r>
            <a:r>
              <a:rPr lang="en-US" b="1" i="1" dirty="0" smtClean="0"/>
              <a:t>options</a:t>
            </a:r>
            <a:r>
              <a:rPr lang="en-US" dirty="0" smtClean="0"/>
              <a:t> into a solution</a:t>
            </a:r>
            <a:endParaRPr lang="en-US" dirty="0"/>
          </a:p>
        </p:txBody>
      </p:sp>
      <p:sp>
        <p:nvSpPr>
          <p:cNvPr id="11" name="矩形 10"/>
          <p:cNvSpPr/>
          <p:nvPr/>
        </p:nvSpPr>
        <p:spPr>
          <a:xfrm>
            <a:off x="838200" y="1905000"/>
            <a:ext cx="5105400" cy="1600200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052712" y="1924755"/>
            <a:ext cx="1859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Exploration Phase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729752" y="3886200"/>
            <a:ext cx="1823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Generative Phase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495800" y="5029200"/>
            <a:ext cx="4343400" cy="1600200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010400" y="5049334"/>
            <a:ext cx="176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Evaluation Phase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7" name="直角上箭头 16"/>
          <p:cNvSpPr/>
          <p:nvPr/>
        </p:nvSpPr>
        <p:spPr>
          <a:xfrm rot="5400000">
            <a:off x="1559512" y="3733923"/>
            <a:ext cx="731766" cy="73152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直角上箭头 17"/>
          <p:cNvSpPr/>
          <p:nvPr/>
        </p:nvSpPr>
        <p:spPr>
          <a:xfrm rot="5400000">
            <a:off x="3581277" y="4907157"/>
            <a:ext cx="731766" cy="73152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圆角矩形 18"/>
          <p:cNvSpPr/>
          <p:nvPr/>
        </p:nvSpPr>
        <p:spPr>
          <a:xfrm>
            <a:off x="1524000" y="5985933"/>
            <a:ext cx="1600200" cy="533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Automation Support</a:t>
            </a:r>
            <a:endParaRPr lang="en-US" dirty="0"/>
          </a:p>
        </p:txBody>
      </p:sp>
      <p:cxnSp>
        <p:nvCxnSpPr>
          <p:cNvPr id="21" name="直接连接符 20"/>
          <p:cNvCxnSpPr>
            <a:stCxn id="19" idx="3"/>
            <a:endCxn id="10" idx="1"/>
          </p:cNvCxnSpPr>
          <p:nvPr/>
        </p:nvCxnSpPr>
        <p:spPr>
          <a:xfrm>
            <a:off x="3124200" y="6252633"/>
            <a:ext cx="1600200" cy="71967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457200"/>
          </a:xfrm>
        </p:spPr>
        <p:txBody>
          <a:bodyPr>
            <a:noAutofit/>
          </a:bodyPr>
          <a:lstStyle/>
          <a:p>
            <a:r>
              <a:rPr lang="en-US" sz="2800" dirty="0" smtClean="0"/>
              <a:t>An Overview of the Systems</a:t>
            </a:r>
            <a:endParaRPr lang="en-US" sz="2800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" y="868680"/>
          <a:ext cx="9144000" cy="512572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1524001"/>
                <a:gridCol w="1447799"/>
                <a:gridCol w="1752600"/>
                <a:gridCol w="2209800"/>
                <a:gridCol w="2209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System Name</a:t>
                      </a:r>
                      <a:r>
                        <a:rPr lang="en-US" baseline="0" dirty="0" smtClean="0"/>
                        <a:t> and Year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Mainly Targeted RE Phase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Core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Techniques</a:t>
                      </a:r>
                      <a:r>
                        <a:rPr lang="en-US" baseline="0" dirty="0" smtClean="0"/>
                        <a:t> for Supporting Collaboration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Conflict Handling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Automation Support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gIBIS</a:t>
                      </a:r>
                      <a:r>
                        <a:rPr lang="en-US" dirty="0" smtClean="0"/>
                        <a:t> (‘88)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0" dirty="0" smtClean="0"/>
                        <a:t>Elicitation</a:t>
                      </a:r>
                      <a:endParaRPr lang="en-US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Specialized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Structured discussion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WinWin</a:t>
                      </a:r>
                      <a:r>
                        <a:rPr lang="en-US" baseline="0" dirty="0" smtClean="0"/>
                        <a:t> (’94 - 01)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Elicitation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Specialized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Structured</a:t>
                      </a:r>
                      <a:r>
                        <a:rPr lang="en-US" baseline="0" dirty="0" smtClean="0"/>
                        <a:t> resolution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Synoptic</a:t>
                      </a:r>
                      <a:r>
                        <a:rPr lang="en-US" baseline="0" dirty="0" smtClean="0"/>
                        <a:t> (‘91)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Elicitation, Analysis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Specialized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Structured resolution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Select</a:t>
                      </a:r>
                      <a:r>
                        <a:rPr lang="en-US" baseline="0" dirty="0" smtClean="0"/>
                        <a:t> possible resolution of conflicts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OPCI (‘08)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Elicitation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General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Free discussion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 related requirements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WikiRE</a:t>
                      </a:r>
                      <a:r>
                        <a:rPr lang="en-US" dirty="0" smtClean="0"/>
                        <a:t> (‘07)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Elicitation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General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Free discussion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Detect problems</a:t>
                      </a:r>
                      <a:r>
                        <a:rPr lang="en-US" baseline="0" dirty="0" smtClean="0"/>
                        <a:t> in requirements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EGRET (‘06)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Management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General + Specialized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Free discussion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Analyze</a:t>
                      </a:r>
                      <a:r>
                        <a:rPr lang="en-US" baseline="0" dirty="0" smtClean="0"/>
                        <a:t> results of</a:t>
                      </a:r>
                      <a:r>
                        <a:rPr lang="en-US" dirty="0" smtClean="0"/>
                        <a:t> collaboration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Web </a:t>
                      </a:r>
                      <a:r>
                        <a:rPr lang="en-US" dirty="0" smtClean="0"/>
                        <a:t>RM </a:t>
                      </a:r>
                      <a:r>
                        <a:rPr lang="en-US" altLang="zh-CN" dirty="0" smtClean="0"/>
                        <a:t>Tools</a:t>
                      </a:r>
                      <a:r>
                        <a:rPr lang="en-US" dirty="0" smtClean="0"/>
                        <a:t> (’01 -- 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Management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General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Free discussion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Example: an analyst is trying to establish a </a:t>
            </a:r>
            <a:r>
              <a:rPr lang="en-US" sz="2800" dirty="0" smtClean="0">
                <a:solidFill>
                  <a:srgbClr val="0070C0"/>
                </a:solidFill>
              </a:rPr>
              <a:t>state diagram</a:t>
            </a:r>
            <a:r>
              <a:rPr lang="en-US" sz="2800" dirty="0" smtClean="0"/>
              <a:t> of the books in a library, and is offered two diagrams by two librarians</a:t>
            </a:r>
            <a:endParaRPr lang="en-US" sz="2800" dirty="0"/>
          </a:p>
        </p:txBody>
      </p:sp>
      <p:sp>
        <p:nvSpPr>
          <p:cNvPr id="4" name="椭圆 3"/>
          <p:cNvSpPr/>
          <p:nvPr/>
        </p:nvSpPr>
        <p:spPr>
          <a:xfrm>
            <a:off x="1905000" y="1752600"/>
            <a:ext cx="1600200" cy="4572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On Shelf</a:t>
            </a:r>
            <a:endParaRPr lang="en-US" dirty="0"/>
          </a:p>
        </p:txBody>
      </p:sp>
      <p:sp>
        <p:nvSpPr>
          <p:cNvPr id="5" name="椭圆 4"/>
          <p:cNvSpPr/>
          <p:nvPr/>
        </p:nvSpPr>
        <p:spPr>
          <a:xfrm>
            <a:off x="152400" y="2590800"/>
            <a:ext cx="1600200" cy="4572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At Binder</a:t>
            </a:r>
            <a:endParaRPr lang="en-US" dirty="0"/>
          </a:p>
        </p:txBody>
      </p:sp>
      <p:sp>
        <p:nvSpPr>
          <p:cNvPr id="6" name="椭圆 5"/>
          <p:cNvSpPr/>
          <p:nvPr/>
        </p:nvSpPr>
        <p:spPr>
          <a:xfrm>
            <a:off x="1676400" y="3276600"/>
            <a:ext cx="1981200" cy="6096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On Returned Stack</a:t>
            </a:r>
            <a:endParaRPr lang="en-US" dirty="0"/>
          </a:p>
        </p:txBody>
      </p:sp>
      <p:sp>
        <p:nvSpPr>
          <p:cNvPr id="7" name="椭圆 6"/>
          <p:cNvSpPr/>
          <p:nvPr/>
        </p:nvSpPr>
        <p:spPr>
          <a:xfrm>
            <a:off x="3429000" y="2590800"/>
            <a:ext cx="1600200" cy="4572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</a:t>
            </a:r>
            <a:endParaRPr lang="en-US" dirty="0"/>
          </a:p>
        </p:txBody>
      </p:sp>
      <p:sp>
        <p:nvSpPr>
          <p:cNvPr id="9" name="椭圆 8"/>
          <p:cNvSpPr/>
          <p:nvPr/>
        </p:nvSpPr>
        <p:spPr>
          <a:xfrm>
            <a:off x="2438400" y="5791200"/>
            <a:ext cx="1676400" cy="4572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Reserved</a:t>
            </a:r>
            <a:endParaRPr lang="en-US" dirty="0"/>
          </a:p>
        </p:txBody>
      </p:sp>
      <p:sp>
        <p:nvSpPr>
          <p:cNvPr id="10" name="椭圆 9"/>
          <p:cNvSpPr/>
          <p:nvPr/>
        </p:nvSpPr>
        <p:spPr>
          <a:xfrm>
            <a:off x="5257800" y="4368802"/>
            <a:ext cx="1905000" cy="56444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Available</a:t>
            </a:r>
            <a:endParaRPr lang="en-US" dirty="0"/>
          </a:p>
        </p:txBody>
      </p:sp>
      <p:sp>
        <p:nvSpPr>
          <p:cNvPr id="11" name="椭圆 10"/>
          <p:cNvSpPr/>
          <p:nvPr/>
        </p:nvSpPr>
        <p:spPr>
          <a:xfrm>
            <a:off x="7086600" y="5410200"/>
            <a:ext cx="1447800" cy="4572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Lent</a:t>
            </a:r>
            <a:endParaRPr lang="en-US" dirty="0"/>
          </a:p>
        </p:txBody>
      </p:sp>
      <p:sp>
        <p:nvSpPr>
          <p:cNvPr id="12" name="椭圆 11"/>
          <p:cNvSpPr/>
          <p:nvPr/>
        </p:nvSpPr>
        <p:spPr>
          <a:xfrm>
            <a:off x="5257800" y="6096000"/>
            <a:ext cx="1752600" cy="4572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Recalled</a:t>
            </a:r>
            <a:endParaRPr lang="en-US" dirty="0"/>
          </a:p>
        </p:txBody>
      </p:sp>
      <p:sp>
        <p:nvSpPr>
          <p:cNvPr id="13" name="椭圆 12"/>
          <p:cNvSpPr/>
          <p:nvPr/>
        </p:nvSpPr>
        <p:spPr>
          <a:xfrm>
            <a:off x="1981200" y="4343400"/>
            <a:ext cx="1981200" cy="6096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 of circulation</a:t>
            </a:r>
            <a:endParaRPr lang="en-US" dirty="0"/>
          </a:p>
        </p:txBody>
      </p:sp>
      <p:cxnSp>
        <p:nvCxnSpPr>
          <p:cNvPr id="15" name="直接箭头连接符 14"/>
          <p:cNvCxnSpPr>
            <a:stCxn id="4" idx="5"/>
            <a:endCxn id="7" idx="0"/>
          </p:cNvCxnSpPr>
          <p:nvPr/>
        </p:nvCxnSpPr>
        <p:spPr>
          <a:xfrm rot="16200000" flipH="1">
            <a:off x="3526001" y="1887700"/>
            <a:ext cx="447955" cy="958244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657600" y="2057400"/>
            <a:ext cx="7180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borrow</a:t>
            </a:r>
            <a:endParaRPr lang="en-US" dirty="0"/>
          </a:p>
        </p:txBody>
      </p:sp>
      <p:cxnSp>
        <p:nvCxnSpPr>
          <p:cNvPr id="20" name="直接箭头连接符 19"/>
          <p:cNvCxnSpPr>
            <a:stCxn id="7" idx="4"/>
            <a:endCxn id="6" idx="6"/>
          </p:cNvCxnSpPr>
          <p:nvPr/>
        </p:nvCxnSpPr>
        <p:spPr>
          <a:xfrm rot="5400000">
            <a:off x="3676650" y="3028950"/>
            <a:ext cx="533400" cy="571500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947649" y="3200400"/>
            <a:ext cx="6462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return</a:t>
            </a:r>
            <a:endParaRPr lang="en-US" dirty="0"/>
          </a:p>
        </p:txBody>
      </p:sp>
      <p:cxnSp>
        <p:nvCxnSpPr>
          <p:cNvPr id="25" name="直接箭头连接符 24"/>
          <p:cNvCxnSpPr>
            <a:stCxn id="6" idx="0"/>
            <a:endCxn id="4" idx="4"/>
          </p:cNvCxnSpPr>
          <p:nvPr/>
        </p:nvCxnSpPr>
        <p:spPr>
          <a:xfrm rot="5400000" flipH="1" flipV="1">
            <a:off x="2152650" y="2724150"/>
            <a:ext cx="1066800" cy="38100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667000" y="2590800"/>
            <a:ext cx="6510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shelve</a:t>
            </a:r>
            <a:endParaRPr lang="en-US" dirty="0"/>
          </a:p>
        </p:txBody>
      </p:sp>
      <p:cxnSp>
        <p:nvCxnSpPr>
          <p:cNvPr id="28" name="直接箭头连接符 27"/>
          <p:cNvCxnSpPr>
            <a:stCxn id="4" idx="2"/>
            <a:endCxn id="5" idx="0"/>
          </p:cNvCxnSpPr>
          <p:nvPr/>
        </p:nvCxnSpPr>
        <p:spPr>
          <a:xfrm rot="10800000" flipV="1">
            <a:off x="952500" y="1981200"/>
            <a:ext cx="952500" cy="609600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81000" y="1981200"/>
            <a:ext cx="12032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send to repair</a:t>
            </a:r>
            <a:endParaRPr lang="en-US" sz="1400" dirty="0"/>
          </a:p>
        </p:txBody>
      </p:sp>
      <p:cxnSp>
        <p:nvCxnSpPr>
          <p:cNvPr id="31" name="直接箭头连接符 30"/>
          <p:cNvCxnSpPr>
            <a:stCxn id="6" idx="1"/>
            <a:endCxn id="5" idx="4"/>
          </p:cNvCxnSpPr>
          <p:nvPr/>
        </p:nvCxnSpPr>
        <p:spPr>
          <a:xfrm rot="16200000" flipV="1">
            <a:off x="1300583" y="2699917"/>
            <a:ext cx="317874" cy="1014040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371600" y="2971800"/>
            <a:ext cx="1203278" cy="307777"/>
          </a:xfrm>
          <a:prstGeom prst="rect">
            <a:avLst/>
          </a:prstGeom>
          <a:ln w="9525">
            <a:noFill/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wrap="none" rtlCol="0">
            <a:spAutoFit/>
          </a:bodyPr>
          <a:lstStyle/>
          <a:p>
            <a:r>
              <a:rPr lang="en-US" sz="1400" dirty="0" smtClean="0"/>
              <a:t>send to repair</a:t>
            </a:r>
            <a:endParaRPr lang="en-US" sz="1400" dirty="0"/>
          </a:p>
        </p:txBody>
      </p:sp>
      <p:cxnSp>
        <p:nvCxnSpPr>
          <p:cNvPr id="34" name="直接箭头连接符 33"/>
          <p:cNvCxnSpPr>
            <a:endCxn id="6" idx="2"/>
          </p:cNvCxnSpPr>
          <p:nvPr/>
        </p:nvCxnSpPr>
        <p:spPr>
          <a:xfrm>
            <a:off x="533400" y="3048000"/>
            <a:ext cx="1143000" cy="533400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33400" y="3276600"/>
            <a:ext cx="6462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return</a:t>
            </a:r>
            <a:endParaRPr lang="en-US" dirty="0"/>
          </a:p>
        </p:txBody>
      </p:sp>
      <p:cxnSp>
        <p:nvCxnSpPr>
          <p:cNvPr id="38" name="直接箭头连接符 37"/>
          <p:cNvCxnSpPr>
            <a:stCxn id="10" idx="2"/>
            <a:endCxn id="13" idx="6"/>
          </p:cNvCxnSpPr>
          <p:nvPr/>
        </p:nvCxnSpPr>
        <p:spPr>
          <a:xfrm rot="10800000">
            <a:off x="3962400" y="4648200"/>
            <a:ext cx="1295400" cy="2824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4022334" y="4343400"/>
            <a:ext cx="12354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repair/missing</a:t>
            </a:r>
            <a:endParaRPr lang="en-US" sz="1400" dirty="0"/>
          </a:p>
        </p:txBody>
      </p:sp>
      <p:cxnSp>
        <p:nvCxnSpPr>
          <p:cNvPr id="41" name="直接箭头连接符 40"/>
          <p:cNvCxnSpPr>
            <a:stCxn id="13" idx="5"/>
            <a:endCxn id="10" idx="3"/>
          </p:cNvCxnSpPr>
          <p:nvPr/>
        </p:nvCxnSpPr>
        <p:spPr>
          <a:xfrm rot="5400000" flipH="1" flipV="1">
            <a:off x="4597949" y="3924895"/>
            <a:ext cx="13141" cy="1864521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4184520" y="4800600"/>
            <a:ext cx="768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re-stock</a:t>
            </a:r>
            <a:endParaRPr lang="en-US" sz="1400" dirty="0"/>
          </a:p>
        </p:txBody>
      </p:sp>
      <p:cxnSp>
        <p:nvCxnSpPr>
          <p:cNvPr id="50" name="直接箭头连接符 49"/>
          <p:cNvCxnSpPr>
            <a:stCxn id="13" idx="4"/>
            <a:endCxn id="9" idx="0"/>
          </p:cNvCxnSpPr>
          <p:nvPr/>
        </p:nvCxnSpPr>
        <p:spPr>
          <a:xfrm rot="16200000" flipH="1">
            <a:off x="2705100" y="5219700"/>
            <a:ext cx="838200" cy="304800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12" idx="2"/>
            <a:endCxn id="9" idx="6"/>
          </p:cNvCxnSpPr>
          <p:nvPr/>
        </p:nvCxnSpPr>
        <p:spPr>
          <a:xfrm rot="10800000">
            <a:off x="4114800" y="6019800"/>
            <a:ext cx="1143000" cy="304800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>
            <a:stCxn id="10" idx="4"/>
            <a:endCxn id="9" idx="7"/>
          </p:cNvCxnSpPr>
          <p:nvPr/>
        </p:nvCxnSpPr>
        <p:spPr>
          <a:xfrm rot="5400000">
            <a:off x="4577345" y="4225199"/>
            <a:ext cx="924909" cy="2341003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2203320" y="5178623"/>
            <a:ext cx="7288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reserve</a:t>
            </a:r>
            <a:endParaRPr lang="en-US" sz="1400" dirty="0"/>
          </a:p>
        </p:txBody>
      </p:sp>
      <p:sp>
        <p:nvSpPr>
          <p:cNvPr id="56" name="TextBox 55"/>
          <p:cNvSpPr txBox="1"/>
          <p:nvPr/>
        </p:nvSpPr>
        <p:spPr>
          <a:xfrm>
            <a:off x="4191000" y="6172200"/>
            <a:ext cx="7288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reserve</a:t>
            </a:r>
            <a:endParaRPr lang="en-US" sz="1400" dirty="0"/>
          </a:p>
        </p:txBody>
      </p:sp>
      <p:sp>
        <p:nvSpPr>
          <p:cNvPr id="57" name="TextBox 56"/>
          <p:cNvSpPr txBox="1"/>
          <p:nvPr/>
        </p:nvSpPr>
        <p:spPr>
          <a:xfrm>
            <a:off x="4648200" y="5486400"/>
            <a:ext cx="7288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reserve</a:t>
            </a:r>
            <a:endParaRPr lang="en-US" sz="1400" dirty="0"/>
          </a:p>
        </p:txBody>
      </p:sp>
      <p:cxnSp>
        <p:nvCxnSpPr>
          <p:cNvPr id="59" name="直接箭头连接符 58"/>
          <p:cNvCxnSpPr/>
          <p:nvPr/>
        </p:nvCxnSpPr>
        <p:spPr>
          <a:xfrm flipV="1">
            <a:off x="3505200" y="4876800"/>
            <a:ext cx="2209800" cy="914400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3429000" y="5105400"/>
            <a:ext cx="7288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cancel </a:t>
            </a:r>
          </a:p>
          <a:p>
            <a:r>
              <a:rPr lang="en-US" sz="1400" dirty="0" smtClean="0"/>
              <a:t>reserve</a:t>
            </a:r>
            <a:endParaRPr lang="en-US" sz="1400" dirty="0"/>
          </a:p>
        </p:txBody>
      </p:sp>
      <p:cxnSp>
        <p:nvCxnSpPr>
          <p:cNvPr id="66" name="直接箭头连接符 65"/>
          <p:cNvCxnSpPr>
            <a:stCxn id="10" idx="6"/>
            <a:endCxn id="11" idx="0"/>
          </p:cNvCxnSpPr>
          <p:nvPr/>
        </p:nvCxnSpPr>
        <p:spPr>
          <a:xfrm>
            <a:off x="7162800" y="4651024"/>
            <a:ext cx="647700" cy="759176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直接箭头连接符 68"/>
          <p:cNvCxnSpPr>
            <a:stCxn id="12" idx="6"/>
            <a:endCxn id="11" idx="4"/>
          </p:cNvCxnSpPr>
          <p:nvPr/>
        </p:nvCxnSpPr>
        <p:spPr>
          <a:xfrm flipV="1">
            <a:off x="7010400" y="5867400"/>
            <a:ext cx="800100" cy="457200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7543800" y="4724400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issue</a:t>
            </a:r>
            <a:endParaRPr lang="en-US" sz="1400" dirty="0"/>
          </a:p>
        </p:txBody>
      </p:sp>
      <p:sp>
        <p:nvSpPr>
          <p:cNvPr id="71" name="TextBox 70"/>
          <p:cNvSpPr txBox="1"/>
          <p:nvPr/>
        </p:nvSpPr>
        <p:spPr>
          <a:xfrm>
            <a:off x="7467600" y="6019800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issue</a:t>
            </a:r>
            <a:endParaRPr lang="en-US" sz="1400" dirty="0"/>
          </a:p>
        </p:txBody>
      </p:sp>
      <p:cxnSp>
        <p:nvCxnSpPr>
          <p:cNvPr id="73" name="直接箭头连接符 72"/>
          <p:cNvCxnSpPr>
            <a:stCxn id="11" idx="1"/>
            <a:endCxn id="10" idx="5"/>
          </p:cNvCxnSpPr>
          <p:nvPr/>
        </p:nvCxnSpPr>
        <p:spPr>
          <a:xfrm rot="16200000" flipV="1">
            <a:off x="6777938" y="4956466"/>
            <a:ext cx="626570" cy="414807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>
            <a:stCxn id="11" idx="3"/>
            <a:endCxn id="12" idx="7"/>
          </p:cNvCxnSpPr>
          <p:nvPr/>
        </p:nvCxnSpPr>
        <p:spPr>
          <a:xfrm rot="5400000">
            <a:off x="6844927" y="5709256"/>
            <a:ext cx="362510" cy="544889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6553200" y="5105400"/>
            <a:ext cx="6462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return</a:t>
            </a:r>
            <a:endParaRPr lang="en-US" dirty="0"/>
          </a:p>
        </p:txBody>
      </p:sp>
      <p:sp>
        <p:nvSpPr>
          <p:cNvPr id="77" name="TextBox 76"/>
          <p:cNvSpPr txBox="1"/>
          <p:nvPr/>
        </p:nvSpPr>
        <p:spPr>
          <a:xfrm>
            <a:off x="6400800" y="5715000"/>
            <a:ext cx="578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recall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5334000" y="2438400"/>
            <a:ext cx="3276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Librarian A</a:t>
            </a:r>
            <a:endParaRPr lang="en-US" sz="2800" dirty="0"/>
          </a:p>
        </p:txBody>
      </p:sp>
      <p:sp>
        <p:nvSpPr>
          <p:cNvPr id="79" name="TextBox 78"/>
          <p:cNvSpPr txBox="1"/>
          <p:nvPr/>
        </p:nvSpPr>
        <p:spPr>
          <a:xfrm>
            <a:off x="152400" y="5410200"/>
            <a:ext cx="3276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Librarian B</a:t>
            </a:r>
            <a:endParaRPr lang="en-US" sz="2800" dirty="0"/>
          </a:p>
        </p:txBody>
      </p:sp>
      <p:cxnSp>
        <p:nvCxnSpPr>
          <p:cNvPr id="81" name="直接连接符 80"/>
          <p:cNvCxnSpPr/>
          <p:nvPr/>
        </p:nvCxnSpPr>
        <p:spPr>
          <a:xfrm>
            <a:off x="0" y="403860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229600" cy="639762"/>
          </a:xfrm>
        </p:spPr>
        <p:txBody>
          <a:bodyPr>
            <a:noAutofit/>
          </a:bodyPr>
          <a:lstStyle/>
          <a:p>
            <a:r>
              <a:rPr lang="en-US" sz="2800" dirty="0" smtClean="0"/>
              <a:t>Step 1.1: Establish correspondences (example)</a:t>
            </a:r>
            <a:endParaRPr lang="en-US" sz="2800" dirty="0"/>
          </a:p>
        </p:txBody>
      </p:sp>
      <p:sp>
        <p:nvSpPr>
          <p:cNvPr id="4" name="椭圆 3"/>
          <p:cNvSpPr/>
          <p:nvPr/>
        </p:nvSpPr>
        <p:spPr>
          <a:xfrm>
            <a:off x="1905000" y="914400"/>
            <a:ext cx="1600200" cy="4572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On Shelf</a:t>
            </a:r>
            <a:endParaRPr lang="en-US" dirty="0"/>
          </a:p>
        </p:txBody>
      </p:sp>
      <p:sp>
        <p:nvSpPr>
          <p:cNvPr id="5" name="椭圆 4"/>
          <p:cNvSpPr/>
          <p:nvPr/>
        </p:nvSpPr>
        <p:spPr>
          <a:xfrm>
            <a:off x="152400" y="1752600"/>
            <a:ext cx="1600200" cy="4572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At Binder</a:t>
            </a:r>
            <a:endParaRPr lang="en-US" dirty="0"/>
          </a:p>
        </p:txBody>
      </p:sp>
      <p:sp>
        <p:nvSpPr>
          <p:cNvPr id="6" name="椭圆 5"/>
          <p:cNvSpPr/>
          <p:nvPr/>
        </p:nvSpPr>
        <p:spPr>
          <a:xfrm>
            <a:off x="1676400" y="2438400"/>
            <a:ext cx="1981200" cy="6096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On Returned Stack</a:t>
            </a:r>
            <a:endParaRPr lang="en-US" dirty="0"/>
          </a:p>
        </p:txBody>
      </p:sp>
      <p:sp>
        <p:nvSpPr>
          <p:cNvPr id="7" name="椭圆 6"/>
          <p:cNvSpPr/>
          <p:nvPr/>
        </p:nvSpPr>
        <p:spPr>
          <a:xfrm>
            <a:off x="3429000" y="1752600"/>
            <a:ext cx="1600200" cy="457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</a:t>
            </a:r>
            <a:endParaRPr lang="en-US" dirty="0"/>
          </a:p>
        </p:txBody>
      </p:sp>
      <p:sp>
        <p:nvSpPr>
          <p:cNvPr id="9" name="椭圆 8"/>
          <p:cNvSpPr/>
          <p:nvPr/>
        </p:nvSpPr>
        <p:spPr>
          <a:xfrm>
            <a:off x="762000" y="5410200"/>
            <a:ext cx="1676400" cy="4572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Reserved</a:t>
            </a:r>
            <a:endParaRPr lang="en-US" dirty="0"/>
          </a:p>
        </p:txBody>
      </p:sp>
      <p:sp>
        <p:nvSpPr>
          <p:cNvPr id="10" name="椭圆 9"/>
          <p:cNvSpPr/>
          <p:nvPr/>
        </p:nvSpPr>
        <p:spPr>
          <a:xfrm>
            <a:off x="3581400" y="3987802"/>
            <a:ext cx="1905000" cy="56444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Available</a:t>
            </a:r>
            <a:endParaRPr lang="en-US" dirty="0"/>
          </a:p>
        </p:txBody>
      </p:sp>
      <p:sp>
        <p:nvSpPr>
          <p:cNvPr id="11" name="椭圆 10"/>
          <p:cNvSpPr/>
          <p:nvPr/>
        </p:nvSpPr>
        <p:spPr>
          <a:xfrm>
            <a:off x="5410200" y="5029200"/>
            <a:ext cx="1447800" cy="457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Lent</a:t>
            </a:r>
            <a:endParaRPr lang="en-US" dirty="0"/>
          </a:p>
        </p:txBody>
      </p:sp>
      <p:sp>
        <p:nvSpPr>
          <p:cNvPr id="12" name="椭圆 11"/>
          <p:cNvSpPr/>
          <p:nvPr/>
        </p:nvSpPr>
        <p:spPr>
          <a:xfrm>
            <a:off x="3581400" y="5715000"/>
            <a:ext cx="1752600" cy="4572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Recalled</a:t>
            </a:r>
            <a:endParaRPr lang="en-US" dirty="0"/>
          </a:p>
        </p:txBody>
      </p:sp>
      <p:sp>
        <p:nvSpPr>
          <p:cNvPr id="13" name="椭圆 12"/>
          <p:cNvSpPr/>
          <p:nvPr/>
        </p:nvSpPr>
        <p:spPr>
          <a:xfrm>
            <a:off x="304800" y="3962400"/>
            <a:ext cx="1981200" cy="6096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 of circulation</a:t>
            </a:r>
            <a:endParaRPr lang="en-US" dirty="0"/>
          </a:p>
        </p:txBody>
      </p:sp>
      <p:cxnSp>
        <p:nvCxnSpPr>
          <p:cNvPr id="15" name="直接箭头连接符 14"/>
          <p:cNvCxnSpPr>
            <a:stCxn id="4" idx="5"/>
            <a:endCxn id="7" idx="0"/>
          </p:cNvCxnSpPr>
          <p:nvPr/>
        </p:nvCxnSpPr>
        <p:spPr>
          <a:xfrm rot="16200000" flipH="1">
            <a:off x="3526001" y="1049500"/>
            <a:ext cx="447955" cy="958244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657600" y="1219200"/>
            <a:ext cx="7180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borrow</a:t>
            </a:r>
            <a:endParaRPr lang="en-US" dirty="0"/>
          </a:p>
        </p:txBody>
      </p:sp>
      <p:cxnSp>
        <p:nvCxnSpPr>
          <p:cNvPr id="20" name="直接箭头连接符 19"/>
          <p:cNvCxnSpPr>
            <a:stCxn id="7" idx="4"/>
            <a:endCxn id="6" idx="6"/>
          </p:cNvCxnSpPr>
          <p:nvPr/>
        </p:nvCxnSpPr>
        <p:spPr>
          <a:xfrm rot="5400000">
            <a:off x="3676650" y="2190750"/>
            <a:ext cx="533400" cy="571500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947649" y="2362200"/>
            <a:ext cx="6462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return</a:t>
            </a:r>
            <a:endParaRPr lang="en-US" dirty="0"/>
          </a:p>
        </p:txBody>
      </p:sp>
      <p:cxnSp>
        <p:nvCxnSpPr>
          <p:cNvPr id="25" name="直接箭头连接符 24"/>
          <p:cNvCxnSpPr>
            <a:stCxn id="6" idx="0"/>
            <a:endCxn id="4" idx="4"/>
          </p:cNvCxnSpPr>
          <p:nvPr/>
        </p:nvCxnSpPr>
        <p:spPr>
          <a:xfrm rot="5400000" flipH="1" flipV="1">
            <a:off x="2152650" y="1885950"/>
            <a:ext cx="1066800" cy="38100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667000" y="1752600"/>
            <a:ext cx="6606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shelve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28" name="直接箭头连接符 27"/>
          <p:cNvCxnSpPr>
            <a:stCxn id="4" idx="2"/>
            <a:endCxn id="5" idx="0"/>
          </p:cNvCxnSpPr>
          <p:nvPr/>
        </p:nvCxnSpPr>
        <p:spPr>
          <a:xfrm rot="10800000" flipV="1">
            <a:off x="952500" y="1143000"/>
            <a:ext cx="952500" cy="609600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81000" y="1143000"/>
            <a:ext cx="12032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send to repair</a:t>
            </a:r>
            <a:endParaRPr lang="en-US" sz="1400" dirty="0"/>
          </a:p>
        </p:txBody>
      </p:sp>
      <p:cxnSp>
        <p:nvCxnSpPr>
          <p:cNvPr id="31" name="直接箭头连接符 30"/>
          <p:cNvCxnSpPr>
            <a:stCxn id="6" idx="1"/>
            <a:endCxn id="5" idx="4"/>
          </p:cNvCxnSpPr>
          <p:nvPr/>
        </p:nvCxnSpPr>
        <p:spPr>
          <a:xfrm rot="16200000" flipV="1">
            <a:off x="1300583" y="1861717"/>
            <a:ext cx="317874" cy="1014040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371600" y="2133600"/>
            <a:ext cx="1203278" cy="307777"/>
          </a:xfrm>
          <a:prstGeom prst="rect">
            <a:avLst/>
          </a:prstGeom>
          <a:ln w="9525">
            <a:noFill/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wrap="none" rtlCol="0">
            <a:spAutoFit/>
          </a:bodyPr>
          <a:lstStyle/>
          <a:p>
            <a:r>
              <a:rPr lang="en-US" sz="1400" dirty="0" smtClean="0"/>
              <a:t>send to repair</a:t>
            </a:r>
            <a:endParaRPr lang="en-US" sz="1400" dirty="0"/>
          </a:p>
        </p:txBody>
      </p:sp>
      <p:cxnSp>
        <p:nvCxnSpPr>
          <p:cNvPr id="34" name="直接箭头连接符 33"/>
          <p:cNvCxnSpPr>
            <a:endCxn id="6" idx="2"/>
          </p:cNvCxnSpPr>
          <p:nvPr/>
        </p:nvCxnSpPr>
        <p:spPr>
          <a:xfrm>
            <a:off x="533400" y="2209800"/>
            <a:ext cx="1143000" cy="533400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33400" y="2438400"/>
            <a:ext cx="6462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return</a:t>
            </a:r>
            <a:endParaRPr lang="en-US" dirty="0"/>
          </a:p>
        </p:txBody>
      </p:sp>
      <p:cxnSp>
        <p:nvCxnSpPr>
          <p:cNvPr id="38" name="直接箭头连接符 37"/>
          <p:cNvCxnSpPr>
            <a:stCxn id="10" idx="2"/>
            <a:endCxn id="13" idx="6"/>
          </p:cNvCxnSpPr>
          <p:nvPr/>
        </p:nvCxnSpPr>
        <p:spPr>
          <a:xfrm rot="10800000">
            <a:off x="2286000" y="4267200"/>
            <a:ext cx="1295400" cy="2824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2345934" y="3962400"/>
            <a:ext cx="12354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repair/missing</a:t>
            </a:r>
            <a:endParaRPr lang="en-US" sz="1400" dirty="0"/>
          </a:p>
        </p:txBody>
      </p:sp>
      <p:cxnSp>
        <p:nvCxnSpPr>
          <p:cNvPr id="41" name="直接箭头连接符 40"/>
          <p:cNvCxnSpPr>
            <a:stCxn id="13" idx="5"/>
            <a:endCxn id="10" idx="3"/>
          </p:cNvCxnSpPr>
          <p:nvPr/>
        </p:nvCxnSpPr>
        <p:spPr>
          <a:xfrm rot="5400000" flipH="1" flipV="1">
            <a:off x="2921549" y="3543895"/>
            <a:ext cx="13141" cy="1864521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2508120" y="4419600"/>
            <a:ext cx="768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re-stock</a:t>
            </a:r>
            <a:endParaRPr lang="en-US" sz="1400" dirty="0"/>
          </a:p>
        </p:txBody>
      </p:sp>
      <p:cxnSp>
        <p:nvCxnSpPr>
          <p:cNvPr id="50" name="直接箭头连接符 49"/>
          <p:cNvCxnSpPr>
            <a:stCxn id="13" idx="4"/>
            <a:endCxn id="9" idx="0"/>
          </p:cNvCxnSpPr>
          <p:nvPr/>
        </p:nvCxnSpPr>
        <p:spPr>
          <a:xfrm rot="16200000" flipH="1">
            <a:off x="1028700" y="4838700"/>
            <a:ext cx="838200" cy="304800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12" idx="2"/>
            <a:endCxn id="9" idx="6"/>
          </p:cNvCxnSpPr>
          <p:nvPr/>
        </p:nvCxnSpPr>
        <p:spPr>
          <a:xfrm rot="10800000">
            <a:off x="2438400" y="5638800"/>
            <a:ext cx="1143000" cy="304800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>
            <a:stCxn id="10" idx="4"/>
            <a:endCxn id="9" idx="7"/>
          </p:cNvCxnSpPr>
          <p:nvPr/>
        </p:nvCxnSpPr>
        <p:spPr>
          <a:xfrm rot="5400000">
            <a:off x="2900945" y="3844199"/>
            <a:ext cx="924909" cy="2341003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526920" y="4797623"/>
            <a:ext cx="7288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reserve</a:t>
            </a:r>
            <a:endParaRPr lang="en-US" sz="1400" dirty="0"/>
          </a:p>
        </p:txBody>
      </p:sp>
      <p:sp>
        <p:nvSpPr>
          <p:cNvPr id="56" name="TextBox 55"/>
          <p:cNvSpPr txBox="1"/>
          <p:nvPr/>
        </p:nvSpPr>
        <p:spPr>
          <a:xfrm>
            <a:off x="2514600" y="5791200"/>
            <a:ext cx="7288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reserve</a:t>
            </a:r>
            <a:endParaRPr lang="en-US" sz="1400" dirty="0"/>
          </a:p>
        </p:txBody>
      </p:sp>
      <p:sp>
        <p:nvSpPr>
          <p:cNvPr id="57" name="TextBox 56"/>
          <p:cNvSpPr txBox="1"/>
          <p:nvPr/>
        </p:nvSpPr>
        <p:spPr>
          <a:xfrm>
            <a:off x="2971800" y="5105400"/>
            <a:ext cx="7372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reserve</a:t>
            </a:r>
            <a:endParaRPr lang="en-US" sz="1400" b="1" dirty="0">
              <a:solidFill>
                <a:srgbClr val="FF0000"/>
              </a:solidFill>
            </a:endParaRPr>
          </a:p>
        </p:txBody>
      </p:sp>
      <p:cxnSp>
        <p:nvCxnSpPr>
          <p:cNvPr id="59" name="直接箭头连接符 58"/>
          <p:cNvCxnSpPr/>
          <p:nvPr/>
        </p:nvCxnSpPr>
        <p:spPr>
          <a:xfrm flipV="1">
            <a:off x="1828800" y="4495800"/>
            <a:ext cx="2209800" cy="914400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1752600" y="4724400"/>
            <a:ext cx="7372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cancel </a:t>
            </a:r>
          </a:p>
          <a:p>
            <a:r>
              <a:rPr lang="en-US" sz="1400" b="1" dirty="0" smtClean="0">
                <a:solidFill>
                  <a:srgbClr val="FF0000"/>
                </a:solidFill>
              </a:rPr>
              <a:t>reserve</a:t>
            </a:r>
            <a:endParaRPr lang="en-US" sz="1400" b="1" dirty="0">
              <a:solidFill>
                <a:srgbClr val="FF0000"/>
              </a:solidFill>
            </a:endParaRPr>
          </a:p>
        </p:txBody>
      </p:sp>
      <p:cxnSp>
        <p:nvCxnSpPr>
          <p:cNvPr id="66" name="直接箭头连接符 65"/>
          <p:cNvCxnSpPr>
            <a:stCxn id="10" idx="6"/>
            <a:endCxn id="11" idx="0"/>
          </p:cNvCxnSpPr>
          <p:nvPr/>
        </p:nvCxnSpPr>
        <p:spPr>
          <a:xfrm>
            <a:off x="5486400" y="4270024"/>
            <a:ext cx="647700" cy="759176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直接箭头连接符 68"/>
          <p:cNvCxnSpPr>
            <a:stCxn id="12" idx="6"/>
            <a:endCxn id="11" idx="4"/>
          </p:cNvCxnSpPr>
          <p:nvPr/>
        </p:nvCxnSpPr>
        <p:spPr>
          <a:xfrm flipV="1">
            <a:off x="5334000" y="5486400"/>
            <a:ext cx="800100" cy="457200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5867400" y="4343400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issue</a:t>
            </a:r>
            <a:endParaRPr lang="en-US" sz="1400" dirty="0"/>
          </a:p>
        </p:txBody>
      </p:sp>
      <p:sp>
        <p:nvSpPr>
          <p:cNvPr id="71" name="TextBox 70"/>
          <p:cNvSpPr txBox="1"/>
          <p:nvPr/>
        </p:nvSpPr>
        <p:spPr>
          <a:xfrm>
            <a:off x="5791200" y="5638800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issue</a:t>
            </a:r>
            <a:endParaRPr lang="en-US" sz="1400" dirty="0"/>
          </a:p>
        </p:txBody>
      </p:sp>
      <p:cxnSp>
        <p:nvCxnSpPr>
          <p:cNvPr id="73" name="直接箭头连接符 72"/>
          <p:cNvCxnSpPr>
            <a:stCxn id="11" idx="1"/>
            <a:endCxn id="10" idx="5"/>
          </p:cNvCxnSpPr>
          <p:nvPr/>
        </p:nvCxnSpPr>
        <p:spPr>
          <a:xfrm rot="16200000" flipV="1">
            <a:off x="5101538" y="4575466"/>
            <a:ext cx="626570" cy="414807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>
            <a:stCxn id="11" idx="3"/>
            <a:endCxn id="12" idx="7"/>
          </p:cNvCxnSpPr>
          <p:nvPr/>
        </p:nvCxnSpPr>
        <p:spPr>
          <a:xfrm rot="5400000">
            <a:off x="5168527" y="5328256"/>
            <a:ext cx="362510" cy="544889"/>
          </a:xfrm>
          <a:prstGeom prst="straightConnector1">
            <a:avLst/>
          </a:prstGeom>
          <a:ln w="9525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4876800" y="4724400"/>
            <a:ext cx="6462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return</a:t>
            </a:r>
            <a:endParaRPr lang="en-US" dirty="0"/>
          </a:p>
        </p:txBody>
      </p:sp>
      <p:sp>
        <p:nvSpPr>
          <p:cNvPr id="77" name="TextBox 76"/>
          <p:cNvSpPr txBox="1"/>
          <p:nvPr/>
        </p:nvSpPr>
        <p:spPr>
          <a:xfrm>
            <a:off x="4724400" y="5334000"/>
            <a:ext cx="578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recall</a:t>
            </a:r>
          </a:p>
        </p:txBody>
      </p:sp>
      <p:cxnSp>
        <p:nvCxnSpPr>
          <p:cNvPr id="81" name="直接连接符 80"/>
          <p:cNvCxnSpPr/>
          <p:nvPr/>
        </p:nvCxnSpPr>
        <p:spPr>
          <a:xfrm>
            <a:off x="0" y="335280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 50"/>
          <p:cNvSpPr/>
          <p:nvPr/>
        </p:nvSpPr>
        <p:spPr>
          <a:xfrm>
            <a:off x="6248400" y="1143000"/>
            <a:ext cx="609600" cy="228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矩形 59"/>
          <p:cNvSpPr/>
          <p:nvPr/>
        </p:nvSpPr>
        <p:spPr>
          <a:xfrm>
            <a:off x="6248400" y="1752600"/>
            <a:ext cx="609600" cy="2286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6934200" y="1066800"/>
            <a:ext cx="7346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Exact</a:t>
            </a:r>
            <a:endParaRPr lang="en-US" dirty="0"/>
          </a:p>
        </p:txBody>
      </p:sp>
      <p:sp>
        <p:nvSpPr>
          <p:cNvPr id="62" name="TextBox 61"/>
          <p:cNvSpPr txBox="1"/>
          <p:nvPr/>
        </p:nvSpPr>
        <p:spPr>
          <a:xfrm>
            <a:off x="6934200" y="1676400"/>
            <a:ext cx="9117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Partial </a:t>
            </a:r>
            <a:endParaRPr lang="en-US" dirty="0"/>
          </a:p>
        </p:txBody>
      </p:sp>
      <p:sp>
        <p:nvSpPr>
          <p:cNvPr id="63" name="矩形 62"/>
          <p:cNvSpPr/>
          <p:nvPr/>
        </p:nvSpPr>
        <p:spPr>
          <a:xfrm>
            <a:off x="6248400" y="2362200"/>
            <a:ext cx="609600" cy="228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6934200" y="2286000"/>
            <a:ext cx="7473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None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229600" cy="639762"/>
          </a:xfrm>
        </p:spPr>
        <p:txBody>
          <a:bodyPr>
            <a:noAutofit/>
          </a:bodyPr>
          <a:lstStyle/>
          <a:p>
            <a:r>
              <a:rPr lang="en-US" sz="2800" dirty="0" smtClean="0"/>
              <a:t>Step 1.1: Establish correspondences (full list)</a:t>
            </a:r>
            <a:endParaRPr lang="en-US" sz="2800" dirty="0"/>
          </a:p>
        </p:txBody>
      </p:sp>
      <p:sp>
        <p:nvSpPr>
          <p:cNvPr id="63" name="TextBox 62"/>
          <p:cNvSpPr txBox="1"/>
          <p:nvPr/>
        </p:nvSpPr>
        <p:spPr>
          <a:xfrm>
            <a:off x="5819343" y="914400"/>
            <a:ext cx="16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Out              Lent</a:t>
            </a:r>
            <a:endParaRPr 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5240969" y="1524000"/>
            <a:ext cx="3489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 Binders             Out of Circulation</a:t>
            </a:r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>
            <a:off x="4685400" y="2094090"/>
            <a:ext cx="42509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      On Shelf,                   Available, Recalled, </a:t>
            </a:r>
          </a:p>
          <a:p>
            <a:r>
              <a:rPr lang="en-US" dirty="0" smtClean="0"/>
              <a:t>On Returned Stack               Reserved </a:t>
            </a:r>
            <a:endParaRPr lang="en-US" dirty="0"/>
          </a:p>
        </p:txBody>
      </p:sp>
      <p:sp>
        <p:nvSpPr>
          <p:cNvPr id="68" name="TextBox 67"/>
          <p:cNvSpPr txBox="1"/>
          <p:nvPr/>
        </p:nvSpPr>
        <p:spPr>
          <a:xfrm>
            <a:off x="5534625" y="3276600"/>
            <a:ext cx="2081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borrow             issue</a:t>
            </a:r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>
            <a:off x="5548407" y="3821668"/>
            <a:ext cx="1788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shelve                 ?</a:t>
            </a:r>
            <a:endParaRPr lang="en-US" dirty="0"/>
          </a:p>
        </p:txBody>
      </p:sp>
      <p:sp>
        <p:nvSpPr>
          <p:cNvPr id="74" name="TextBox 73"/>
          <p:cNvSpPr txBox="1"/>
          <p:nvPr/>
        </p:nvSpPr>
        <p:spPr>
          <a:xfrm>
            <a:off x="5879813" y="4355068"/>
            <a:ext cx="3343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?                 reserve, cancel reserve</a:t>
            </a:r>
            <a:endParaRPr lang="en-US" dirty="0"/>
          </a:p>
        </p:txBody>
      </p:sp>
      <p:sp>
        <p:nvSpPr>
          <p:cNvPr id="78" name="TextBox 77"/>
          <p:cNvSpPr txBox="1"/>
          <p:nvPr/>
        </p:nvSpPr>
        <p:spPr>
          <a:xfrm>
            <a:off x="5038818" y="4876800"/>
            <a:ext cx="3424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send to repair          </a:t>
            </a:r>
            <a:r>
              <a:rPr lang="en-US" dirty="0" err="1" smtClean="0"/>
              <a:t>repair</a:t>
            </a:r>
            <a:r>
              <a:rPr lang="en-US" dirty="0" smtClean="0"/>
              <a:t>/missing</a:t>
            </a:r>
            <a:endParaRPr lang="en-US" dirty="0"/>
          </a:p>
        </p:txBody>
      </p:sp>
      <p:sp>
        <p:nvSpPr>
          <p:cNvPr id="79" name="TextBox 78"/>
          <p:cNvSpPr txBox="1"/>
          <p:nvPr/>
        </p:nvSpPr>
        <p:spPr>
          <a:xfrm>
            <a:off x="4688862" y="5486400"/>
            <a:ext cx="3617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return (from Out)           recall, return</a:t>
            </a:r>
            <a:endParaRPr lang="en-US" dirty="0"/>
          </a:p>
        </p:txBody>
      </p:sp>
      <p:sp>
        <p:nvSpPr>
          <p:cNvPr id="80" name="TextBox 79"/>
          <p:cNvSpPr txBox="1"/>
          <p:nvPr/>
        </p:nvSpPr>
        <p:spPr>
          <a:xfrm>
            <a:off x="4114800" y="6019800"/>
            <a:ext cx="3714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return (from At Binders)          re-stock</a:t>
            </a:r>
            <a:endParaRPr lang="en-US" dirty="0"/>
          </a:p>
        </p:txBody>
      </p:sp>
      <p:grpSp>
        <p:nvGrpSpPr>
          <p:cNvPr id="98" name="组合 97"/>
          <p:cNvGrpSpPr/>
          <p:nvPr/>
        </p:nvGrpSpPr>
        <p:grpSpPr>
          <a:xfrm>
            <a:off x="304800" y="1295400"/>
            <a:ext cx="3505200" cy="1371600"/>
            <a:chOff x="0" y="2819400"/>
            <a:chExt cx="4876800" cy="2133600"/>
          </a:xfrm>
        </p:grpSpPr>
        <p:sp>
          <p:nvSpPr>
            <p:cNvPr id="82" name="椭圆 81"/>
            <p:cNvSpPr/>
            <p:nvPr/>
          </p:nvSpPr>
          <p:spPr>
            <a:xfrm>
              <a:off x="1752600" y="2819400"/>
              <a:ext cx="1600200" cy="457200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On Shelf</a:t>
              </a:r>
              <a:endParaRPr lang="en-US" sz="1200" dirty="0"/>
            </a:p>
          </p:txBody>
        </p:sp>
        <p:sp>
          <p:nvSpPr>
            <p:cNvPr id="83" name="椭圆 82"/>
            <p:cNvSpPr/>
            <p:nvPr/>
          </p:nvSpPr>
          <p:spPr>
            <a:xfrm>
              <a:off x="0" y="3657600"/>
              <a:ext cx="1600200" cy="457200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At Binder</a:t>
              </a:r>
              <a:endParaRPr lang="en-US" sz="1200" dirty="0"/>
            </a:p>
          </p:txBody>
        </p:sp>
        <p:sp>
          <p:nvSpPr>
            <p:cNvPr id="84" name="椭圆 83"/>
            <p:cNvSpPr/>
            <p:nvPr/>
          </p:nvSpPr>
          <p:spPr>
            <a:xfrm>
              <a:off x="1524000" y="4343400"/>
              <a:ext cx="1981200" cy="609600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On Returned Stack</a:t>
              </a:r>
              <a:endParaRPr lang="en-US" sz="1200" dirty="0"/>
            </a:p>
          </p:txBody>
        </p:sp>
        <p:sp>
          <p:nvSpPr>
            <p:cNvPr id="85" name="椭圆 84"/>
            <p:cNvSpPr/>
            <p:nvPr/>
          </p:nvSpPr>
          <p:spPr>
            <a:xfrm>
              <a:off x="3276600" y="3657600"/>
              <a:ext cx="1600200" cy="457200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Out</a:t>
              </a:r>
              <a:endParaRPr lang="en-US" sz="1200" dirty="0"/>
            </a:p>
          </p:txBody>
        </p:sp>
        <p:cxnSp>
          <p:nvCxnSpPr>
            <p:cNvPr id="86" name="直接箭头连接符 85"/>
            <p:cNvCxnSpPr>
              <a:stCxn id="82" idx="5"/>
              <a:endCxn id="85" idx="0"/>
            </p:cNvCxnSpPr>
            <p:nvPr/>
          </p:nvCxnSpPr>
          <p:spPr>
            <a:xfrm rot="16200000" flipH="1">
              <a:off x="3373601" y="2954500"/>
              <a:ext cx="447955" cy="958244"/>
            </a:xfrm>
            <a:prstGeom prst="straightConnector1">
              <a:avLst/>
            </a:prstGeom>
            <a:ln w="9525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7" name="TextBox 86"/>
            <p:cNvSpPr txBox="1"/>
            <p:nvPr/>
          </p:nvSpPr>
          <p:spPr>
            <a:xfrm>
              <a:off x="3505200" y="3124200"/>
              <a:ext cx="60625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 smtClean="0"/>
                <a:t>borrow</a:t>
              </a:r>
              <a:endParaRPr lang="en-US" sz="1200" dirty="0"/>
            </a:p>
          </p:txBody>
        </p:sp>
        <p:cxnSp>
          <p:nvCxnSpPr>
            <p:cNvPr id="88" name="直接箭头连接符 87"/>
            <p:cNvCxnSpPr>
              <a:stCxn id="85" idx="4"/>
              <a:endCxn id="84" idx="6"/>
            </p:cNvCxnSpPr>
            <p:nvPr/>
          </p:nvCxnSpPr>
          <p:spPr>
            <a:xfrm rot="5400000">
              <a:off x="3524250" y="4095750"/>
              <a:ext cx="533400" cy="571500"/>
            </a:xfrm>
            <a:prstGeom prst="straightConnector1">
              <a:avLst/>
            </a:prstGeom>
            <a:ln w="9525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9" name="TextBox 88"/>
            <p:cNvSpPr txBox="1"/>
            <p:nvPr/>
          </p:nvSpPr>
          <p:spPr>
            <a:xfrm>
              <a:off x="3795249" y="4267200"/>
              <a:ext cx="54854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 smtClean="0"/>
                <a:t>return</a:t>
              </a:r>
              <a:endParaRPr lang="en-US" sz="1200" dirty="0"/>
            </a:p>
          </p:txBody>
        </p:sp>
        <p:cxnSp>
          <p:nvCxnSpPr>
            <p:cNvPr id="90" name="直接箭头连接符 89"/>
            <p:cNvCxnSpPr>
              <a:stCxn id="84" idx="0"/>
              <a:endCxn id="82" idx="4"/>
            </p:cNvCxnSpPr>
            <p:nvPr/>
          </p:nvCxnSpPr>
          <p:spPr>
            <a:xfrm rot="5400000" flipH="1" flipV="1">
              <a:off x="2000250" y="3790950"/>
              <a:ext cx="1066800" cy="38100"/>
            </a:xfrm>
            <a:prstGeom prst="straightConnector1">
              <a:avLst/>
            </a:prstGeom>
            <a:ln w="9525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1" name="TextBox 90"/>
            <p:cNvSpPr txBox="1"/>
            <p:nvPr/>
          </p:nvSpPr>
          <p:spPr>
            <a:xfrm>
              <a:off x="2514600" y="3657600"/>
              <a:ext cx="5501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 smtClean="0"/>
                <a:t>shelve</a:t>
              </a:r>
              <a:endParaRPr lang="en-US" sz="1200" dirty="0"/>
            </a:p>
          </p:txBody>
        </p:sp>
        <p:cxnSp>
          <p:nvCxnSpPr>
            <p:cNvPr id="92" name="直接箭头连接符 91"/>
            <p:cNvCxnSpPr>
              <a:stCxn id="82" idx="2"/>
              <a:endCxn id="83" idx="0"/>
            </p:cNvCxnSpPr>
            <p:nvPr/>
          </p:nvCxnSpPr>
          <p:spPr>
            <a:xfrm rot="10800000" flipV="1">
              <a:off x="800100" y="3048000"/>
              <a:ext cx="952500" cy="609600"/>
            </a:xfrm>
            <a:prstGeom prst="straightConnector1">
              <a:avLst/>
            </a:prstGeom>
            <a:ln w="9525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3" name="TextBox 92"/>
            <p:cNvSpPr txBox="1"/>
            <p:nvPr/>
          </p:nvSpPr>
          <p:spPr>
            <a:xfrm>
              <a:off x="228600" y="3048000"/>
              <a:ext cx="9845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 smtClean="0"/>
                <a:t>send to repair</a:t>
              </a:r>
              <a:endParaRPr lang="en-US" sz="1050" dirty="0"/>
            </a:p>
          </p:txBody>
        </p:sp>
        <p:cxnSp>
          <p:nvCxnSpPr>
            <p:cNvPr id="94" name="直接箭头连接符 93"/>
            <p:cNvCxnSpPr>
              <a:stCxn id="84" idx="1"/>
              <a:endCxn id="83" idx="4"/>
            </p:cNvCxnSpPr>
            <p:nvPr/>
          </p:nvCxnSpPr>
          <p:spPr>
            <a:xfrm rot="16200000" flipV="1">
              <a:off x="1148183" y="3766717"/>
              <a:ext cx="317874" cy="1014040"/>
            </a:xfrm>
            <a:prstGeom prst="straightConnector1">
              <a:avLst/>
            </a:prstGeom>
            <a:ln w="9525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5" name="TextBox 94"/>
            <p:cNvSpPr txBox="1"/>
            <p:nvPr/>
          </p:nvSpPr>
          <p:spPr>
            <a:xfrm>
              <a:off x="1219200" y="4038600"/>
              <a:ext cx="984565" cy="261610"/>
            </a:xfrm>
            <a:prstGeom prst="rect">
              <a:avLst/>
            </a:prstGeom>
            <a:ln w="9525">
              <a:noFill/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wrap="none" rtlCol="0">
              <a:spAutoFit/>
            </a:bodyPr>
            <a:lstStyle/>
            <a:p>
              <a:r>
                <a:rPr lang="en-US" sz="1050" dirty="0" smtClean="0"/>
                <a:t>send to repair</a:t>
              </a:r>
              <a:endParaRPr lang="en-US" sz="1050" dirty="0"/>
            </a:p>
          </p:txBody>
        </p:sp>
        <p:cxnSp>
          <p:nvCxnSpPr>
            <p:cNvPr id="96" name="直接箭头连接符 95"/>
            <p:cNvCxnSpPr>
              <a:endCxn id="84" idx="2"/>
            </p:cNvCxnSpPr>
            <p:nvPr/>
          </p:nvCxnSpPr>
          <p:spPr>
            <a:xfrm>
              <a:off x="381000" y="4114800"/>
              <a:ext cx="1143000" cy="533400"/>
            </a:xfrm>
            <a:prstGeom prst="straightConnector1">
              <a:avLst/>
            </a:prstGeom>
            <a:ln w="9525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7" name="TextBox 96"/>
            <p:cNvSpPr txBox="1"/>
            <p:nvPr/>
          </p:nvSpPr>
          <p:spPr>
            <a:xfrm>
              <a:off x="381000" y="4343400"/>
              <a:ext cx="54854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 smtClean="0"/>
                <a:t>return</a:t>
              </a:r>
              <a:endParaRPr lang="en-US" sz="1200" dirty="0"/>
            </a:p>
          </p:txBody>
        </p:sp>
      </p:grpSp>
      <p:grpSp>
        <p:nvGrpSpPr>
          <p:cNvPr id="124" name="组合 123"/>
          <p:cNvGrpSpPr/>
          <p:nvPr/>
        </p:nvGrpSpPr>
        <p:grpSpPr>
          <a:xfrm>
            <a:off x="76200" y="3429000"/>
            <a:ext cx="5029200" cy="1828800"/>
            <a:chOff x="0" y="3124200"/>
            <a:chExt cx="6553200" cy="2209800"/>
          </a:xfrm>
        </p:grpSpPr>
        <p:sp>
          <p:nvSpPr>
            <p:cNvPr id="99" name="椭圆 98"/>
            <p:cNvSpPr/>
            <p:nvPr/>
          </p:nvSpPr>
          <p:spPr>
            <a:xfrm>
              <a:off x="457200" y="4572000"/>
              <a:ext cx="1676400" cy="457200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Reserved</a:t>
              </a:r>
              <a:endParaRPr lang="en-US" sz="1200" dirty="0"/>
            </a:p>
          </p:txBody>
        </p:sp>
        <p:sp>
          <p:nvSpPr>
            <p:cNvPr id="100" name="椭圆 99"/>
            <p:cNvSpPr/>
            <p:nvPr/>
          </p:nvSpPr>
          <p:spPr>
            <a:xfrm>
              <a:off x="3276600" y="3149602"/>
              <a:ext cx="1905000" cy="56444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Available</a:t>
              </a:r>
              <a:endParaRPr lang="en-US" sz="1200" dirty="0"/>
            </a:p>
          </p:txBody>
        </p:sp>
        <p:sp>
          <p:nvSpPr>
            <p:cNvPr id="101" name="椭圆 100"/>
            <p:cNvSpPr/>
            <p:nvPr/>
          </p:nvSpPr>
          <p:spPr>
            <a:xfrm>
              <a:off x="5105400" y="4191000"/>
              <a:ext cx="1447800" cy="457200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Lent</a:t>
              </a:r>
              <a:endParaRPr lang="en-US" sz="1200" dirty="0"/>
            </a:p>
          </p:txBody>
        </p:sp>
        <p:sp>
          <p:nvSpPr>
            <p:cNvPr id="102" name="椭圆 101"/>
            <p:cNvSpPr/>
            <p:nvPr/>
          </p:nvSpPr>
          <p:spPr>
            <a:xfrm>
              <a:off x="3276600" y="4876800"/>
              <a:ext cx="1752600" cy="457200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Recalled</a:t>
              </a:r>
              <a:endParaRPr lang="en-US" sz="1200" dirty="0"/>
            </a:p>
          </p:txBody>
        </p:sp>
        <p:sp>
          <p:nvSpPr>
            <p:cNvPr id="103" name="椭圆 102"/>
            <p:cNvSpPr/>
            <p:nvPr/>
          </p:nvSpPr>
          <p:spPr>
            <a:xfrm>
              <a:off x="0" y="3124200"/>
              <a:ext cx="1981200" cy="609600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Out of circulation</a:t>
              </a:r>
              <a:endParaRPr lang="en-US" sz="1200" dirty="0"/>
            </a:p>
          </p:txBody>
        </p:sp>
        <p:cxnSp>
          <p:nvCxnSpPr>
            <p:cNvPr id="104" name="直接箭头连接符 103"/>
            <p:cNvCxnSpPr>
              <a:stCxn id="100" idx="2"/>
              <a:endCxn id="103" idx="6"/>
            </p:cNvCxnSpPr>
            <p:nvPr/>
          </p:nvCxnSpPr>
          <p:spPr>
            <a:xfrm rot="10800000">
              <a:off x="1981200" y="3429000"/>
              <a:ext cx="1295400" cy="2824"/>
            </a:xfrm>
            <a:prstGeom prst="straightConnector1">
              <a:avLst/>
            </a:prstGeom>
            <a:ln w="9525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5" name="TextBox 104"/>
            <p:cNvSpPr txBox="1"/>
            <p:nvPr/>
          </p:nvSpPr>
          <p:spPr>
            <a:xfrm>
              <a:off x="2041134" y="3124200"/>
              <a:ext cx="100700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 smtClean="0"/>
                <a:t>repair/missing</a:t>
              </a:r>
              <a:endParaRPr lang="en-US" sz="1050" dirty="0"/>
            </a:p>
          </p:txBody>
        </p:sp>
        <p:cxnSp>
          <p:nvCxnSpPr>
            <p:cNvPr id="106" name="直接箭头连接符 105"/>
            <p:cNvCxnSpPr>
              <a:stCxn id="103" idx="5"/>
              <a:endCxn id="100" idx="3"/>
            </p:cNvCxnSpPr>
            <p:nvPr/>
          </p:nvCxnSpPr>
          <p:spPr>
            <a:xfrm rot="5400000" flipH="1" flipV="1">
              <a:off x="2616749" y="2705695"/>
              <a:ext cx="13141" cy="1864521"/>
            </a:xfrm>
            <a:prstGeom prst="straightConnector1">
              <a:avLst/>
            </a:prstGeom>
            <a:ln w="9525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7" name="TextBox 106"/>
            <p:cNvSpPr txBox="1"/>
            <p:nvPr/>
          </p:nvSpPr>
          <p:spPr>
            <a:xfrm>
              <a:off x="2203320" y="3581400"/>
              <a:ext cx="6463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 smtClean="0"/>
                <a:t>re-stock</a:t>
              </a:r>
              <a:endParaRPr lang="en-US" sz="1050" dirty="0"/>
            </a:p>
          </p:txBody>
        </p:sp>
        <p:cxnSp>
          <p:nvCxnSpPr>
            <p:cNvPr id="108" name="直接箭头连接符 107"/>
            <p:cNvCxnSpPr>
              <a:stCxn id="103" idx="4"/>
              <a:endCxn id="99" idx="0"/>
            </p:cNvCxnSpPr>
            <p:nvPr/>
          </p:nvCxnSpPr>
          <p:spPr>
            <a:xfrm rot="16200000" flipH="1">
              <a:off x="723900" y="4000500"/>
              <a:ext cx="838200" cy="304800"/>
            </a:xfrm>
            <a:prstGeom prst="straightConnector1">
              <a:avLst/>
            </a:prstGeom>
            <a:ln w="9525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9" name="直接箭头连接符 108"/>
            <p:cNvCxnSpPr>
              <a:stCxn id="102" idx="2"/>
              <a:endCxn id="99" idx="6"/>
            </p:cNvCxnSpPr>
            <p:nvPr/>
          </p:nvCxnSpPr>
          <p:spPr>
            <a:xfrm rot="10800000">
              <a:off x="2133600" y="4800600"/>
              <a:ext cx="1143000" cy="304800"/>
            </a:xfrm>
            <a:prstGeom prst="straightConnector1">
              <a:avLst/>
            </a:prstGeom>
            <a:ln w="9525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直接箭头连接符 109"/>
            <p:cNvCxnSpPr>
              <a:stCxn id="100" idx="4"/>
              <a:endCxn id="99" idx="7"/>
            </p:cNvCxnSpPr>
            <p:nvPr/>
          </p:nvCxnSpPr>
          <p:spPr>
            <a:xfrm rot="5400000">
              <a:off x="2596145" y="3005999"/>
              <a:ext cx="924909" cy="2341003"/>
            </a:xfrm>
            <a:prstGeom prst="straightConnector1">
              <a:avLst/>
            </a:prstGeom>
            <a:ln w="9525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1" name="TextBox 110"/>
            <p:cNvSpPr txBox="1"/>
            <p:nvPr/>
          </p:nvSpPr>
          <p:spPr>
            <a:xfrm>
              <a:off x="222120" y="3959423"/>
              <a:ext cx="6142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 smtClean="0"/>
                <a:t>reserve</a:t>
              </a:r>
              <a:endParaRPr lang="en-US" sz="1050" dirty="0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2209800" y="4953000"/>
              <a:ext cx="6142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 smtClean="0"/>
                <a:t>reserve</a:t>
              </a:r>
              <a:endParaRPr lang="en-US" sz="1050" dirty="0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2667000" y="4267200"/>
              <a:ext cx="6142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 smtClean="0"/>
                <a:t>reserve</a:t>
              </a:r>
              <a:endParaRPr lang="en-US" sz="1050" dirty="0"/>
            </a:p>
          </p:txBody>
        </p:sp>
        <p:cxnSp>
          <p:nvCxnSpPr>
            <p:cNvPr id="114" name="直接箭头连接符 113"/>
            <p:cNvCxnSpPr/>
            <p:nvPr/>
          </p:nvCxnSpPr>
          <p:spPr>
            <a:xfrm flipV="1">
              <a:off x="1524000" y="3657600"/>
              <a:ext cx="2209800" cy="914400"/>
            </a:xfrm>
            <a:prstGeom prst="straightConnector1">
              <a:avLst/>
            </a:prstGeom>
            <a:ln w="9525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5" name="TextBox 114"/>
            <p:cNvSpPr txBox="1"/>
            <p:nvPr/>
          </p:nvSpPr>
          <p:spPr>
            <a:xfrm>
              <a:off x="1447800" y="3886200"/>
              <a:ext cx="614271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 smtClean="0"/>
                <a:t>cancel </a:t>
              </a:r>
            </a:p>
            <a:p>
              <a:r>
                <a:rPr lang="en-US" sz="1050" dirty="0" smtClean="0"/>
                <a:t>reserve</a:t>
              </a:r>
              <a:endParaRPr lang="en-US" sz="1050" dirty="0"/>
            </a:p>
          </p:txBody>
        </p:sp>
        <p:cxnSp>
          <p:nvCxnSpPr>
            <p:cNvPr id="116" name="直接箭头连接符 115"/>
            <p:cNvCxnSpPr>
              <a:stCxn id="100" idx="6"/>
              <a:endCxn id="101" idx="0"/>
            </p:cNvCxnSpPr>
            <p:nvPr/>
          </p:nvCxnSpPr>
          <p:spPr>
            <a:xfrm>
              <a:off x="5181600" y="3431824"/>
              <a:ext cx="647700" cy="759176"/>
            </a:xfrm>
            <a:prstGeom prst="straightConnector1">
              <a:avLst/>
            </a:prstGeom>
            <a:ln w="9525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直接箭头连接符 116"/>
            <p:cNvCxnSpPr>
              <a:stCxn id="102" idx="6"/>
              <a:endCxn id="101" idx="4"/>
            </p:cNvCxnSpPr>
            <p:nvPr/>
          </p:nvCxnSpPr>
          <p:spPr>
            <a:xfrm flipV="1">
              <a:off x="5029200" y="4648200"/>
              <a:ext cx="800100" cy="457200"/>
            </a:xfrm>
            <a:prstGeom prst="straightConnector1">
              <a:avLst/>
            </a:prstGeom>
            <a:ln w="9525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8" name="TextBox 117"/>
            <p:cNvSpPr txBox="1"/>
            <p:nvPr/>
          </p:nvSpPr>
          <p:spPr>
            <a:xfrm>
              <a:off x="5562600" y="3505200"/>
              <a:ext cx="47000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 smtClean="0"/>
                <a:t>issue</a:t>
              </a:r>
              <a:endParaRPr lang="en-US" sz="1050" dirty="0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486400" y="4800600"/>
              <a:ext cx="47000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 smtClean="0"/>
                <a:t>issue</a:t>
              </a:r>
              <a:endParaRPr lang="en-US" sz="1050" dirty="0"/>
            </a:p>
          </p:txBody>
        </p:sp>
        <p:cxnSp>
          <p:nvCxnSpPr>
            <p:cNvPr id="120" name="直接箭头连接符 119"/>
            <p:cNvCxnSpPr>
              <a:stCxn id="101" idx="1"/>
              <a:endCxn id="100" idx="5"/>
            </p:cNvCxnSpPr>
            <p:nvPr/>
          </p:nvCxnSpPr>
          <p:spPr>
            <a:xfrm rot="16200000" flipV="1">
              <a:off x="4796738" y="3737266"/>
              <a:ext cx="626570" cy="414807"/>
            </a:xfrm>
            <a:prstGeom prst="straightConnector1">
              <a:avLst/>
            </a:prstGeom>
            <a:ln w="9525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1" name="直接箭头连接符 120"/>
            <p:cNvCxnSpPr>
              <a:stCxn id="101" idx="3"/>
              <a:endCxn id="102" idx="7"/>
            </p:cNvCxnSpPr>
            <p:nvPr/>
          </p:nvCxnSpPr>
          <p:spPr>
            <a:xfrm rot="5400000">
              <a:off x="4863727" y="4490056"/>
              <a:ext cx="362510" cy="544889"/>
            </a:xfrm>
            <a:prstGeom prst="straightConnector1">
              <a:avLst/>
            </a:prstGeom>
            <a:ln w="9525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2" name="TextBox 121"/>
            <p:cNvSpPr txBox="1"/>
            <p:nvPr/>
          </p:nvSpPr>
          <p:spPr>
            <a:xfrm>
              <a:off x="4572000" y="3886200"/>
              <a:ext cx="54854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 smtClean="0"/>
                <a:t>return</a:t>
              </a:r>
              <a:endParaRPr lang="en-US" sz="1200" dirty="0"/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4419600" y="4495800"/>
              <a:ext cx="49564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 smtClean="0"/>
                <a:t>recall</a:t>
              </a:r>
            </a:p>
          </p:txBody>
        </p:sp>
      </p:grpSp>
      <p:sp>
        <p:nvSpPr>
          <p:cNvPr id="125" name="矩形 124"/>
          <p:cNvSpPr/>
          <p:nvPr/>
        </p:nvSpPr>
        <p:spPr>
          <a:xfrm>
            <a:off x="6394116" y="674511"/>
            <a:ext cx="490839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8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=</a:t>
            </a:r>
            <a:endParaRPr lang="zh-CN" altLang="en-US" sz="48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126" name="矩形 125"/>
          <p:cNvSpPr/>
          <p:nvPr/>
        </p:nvSpPr>
        <p:spPr>
          <a:xfrm>
            <a:off x="6400800" y="1280025"/>
            <a:ext cx="490839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8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≈</a:t>
            </a:r>
            <a:endParaRPr lang="zh-CN" altLang="en-US" sz="48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127" name="矩形 126"/>
          <p:cNvSpPr/>
          <p:nvPr/>
        </p:nvSpPr>
        <p:spPr>
          <a:xfrm>
            <a:off x="6400800" y="1981200"/>
            <a:ext cx="490839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8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≈</a:t>
            </a:r>
            <a:endParaRPr lang="zh-CN" altLang="en-US" sz="48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128" name="矩形 127"/>
          <p:cNvSpPr/>
          <p:nvPr/>
        </p:nvSpPr>
        <p:spPr>
          <a:xfrm>
            <a:off x="6400800" y="4655403"/>
            <a:ext cx="490839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8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≈</a:t>
            </a:r>
            <a:endParaRPr lang="zh-CN" altLang="en-US" sz="48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129" name="矩形 128"/>
          <p:cNvSpPr/>
          <p:nvPr/>
        </p:nvSpPr>
        <p:spPr>
          <a:xfrm>
            <a:off x="6400800" y="5257800"/>
            <a:ext cx="490839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8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≈</a:t>
            </a:r>
            <a:endParaRPr lang="zh-CN" altLang="en-US" sz="48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6400800" y="3048000"/>
            <a:ext cx="490839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8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=</a:t>
            </a:r>
            <a:endParaRPr lang="zh-CN" altLang="en-US" sz="48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132" name="矩形 131"/>
          <p:cNvSpPr/>
          <p:nvPr/>
        </p:nvSpPr>
        <p:spPr>
          <a:xfrm>
            <a:off x="6400800" y="5787114"/>
            <a:ext cx="490839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8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=</a:t>
            </a:r>
            <a:endParaRPr lang="zh-CN" altLang="en-US" sz="48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133" name="矩形 132"/>
          <p:cNvSpPr/>
          <p:nvPr/>
        </p:nvSpPr>
        <p:spPr>
          <a:xfrm>
            <a:off x="6363955" y="3603978"/>
            <a:ext cx="497252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8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rgbClr val="FF0000"/>
                </a:solidFill>
              </a:rPr>
              <a:t>≠</a:t>
            </a:r>
            <a:endParaRPr lang="zh-CN" altLang="en-US" sz="48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solidFill>
                <a:srgbClr val="FF0000"/>
              </a:solidFill>
            </a:endParaRPr>
          </a:p>
        </p:txBody>
      </p:sp>
      <p:sp>
        <p:nvSpPr>
          <p:cNvPr id="134" name="矩形 133"/>
          <p:cNvSpPr/>
          <p:nvPr/>
        </p:nvSpPr>
        <p:spPr>
          <a:xfrm>
            <a:off x="6360748" y="4122003"/>
            <a:ext cx="497252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8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rgbClr val="FF0000"/>
                </a:solidFill>
              </a:rPr>
              <a:t>≠</a:t>
            </a:r>
            <a:endParaRPr lang="zh-CN" altLang="en-US" sz="48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8458200" cy="487362"/>
          </a:xfrm>
        </p:spPr>
        <p:txBody>
          <a:bodyPr>
            <a:noAutofit/>
          </a:bodyPr>
          <a:lstStyle/>
          <a:p>
            <a:r>
              <a:rPr lang="en-US" sz="2800" dirty="0" smtClean="0"/>
              <a:t>Step 1.2: Identify issues from correspondences (example)</a:t>
            </a:r>
            <a:endParaRPr lang="en-US" sz="2800" dirty="0"/>
          </a:p>
        </p:txBody>
      </p:sp>
      <p:graphicFrame>
        <p:nvGraphicFramePr>
          <p:cNvPr id="6" name="内容占位符 5"/>
          <p:cNvGraphicFramePr>
            <a:graphicFrameLocks noGrp="1"/>
          </p:cNvGraphicFramePr>
          <p:nvPr>
            <p:ph idx="1"/>
          </p:nvPr>
        </p:nvGraphicFramePr>
        <p:xfrm>
          <a:off x="304799" y="1137920"/>
          <a:ext cx="8382001" cy="4119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5667"/>
                <a:gridCol w="4734278"/>
                <a:gridCol w="318205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Issue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Source Correspondences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 to </a:t>
                      </a:r>
                      <a:r>
                        <a:rPr lang="en-US" baseline="0" dirty="0" smtClean="0"/>
                        <a:t>handle missing books in library A?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 smtClean="0"/>
                        <a:t>At</a:t>
                      </a:r>
                      <a:r>
                        <a:rPr lang="en-US" i="1" baseline="0" dirty="0" smtClean="0"/>
                        <a:t> Binder – Out of Circulation;</a:t>
                      </a:r>
                    </a:p>
                    <a:p>
                      <a:r>
                        <a:rPr lang="en-US" i="1" baseline="0" dirty="0" smtClean="0"/>
                        <a:t>repair – repair/missing</a:t>
                      </a:r>
                      <a:endParaRPr lang="en-US" i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 </a:t>
                      </a:r>
                      <a:r>
                        <a:rPr lang="en-US" baseline="0" dirty="0" smtClean="0"/>
                        <a:t>to borrow books that have been returned/recalled but not shelved in library B?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 smtClean="0"/>
                        <a:t>On Shelf, On Returned Stack – Available, Recalled, Reserved;</a:t>
                      </a:r>
                    </a:p>
                    <a:p>
                      <a:r>
                        <a:rPr lang="en-US" i="1" dirty="0" smtClean="0"/>
                        <a:t>shelve -- ?</a:t>
                      </a:r>
                      <a:endParaRPr lang="en-US" i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 to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reserve and borrow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books in library A?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 smtClean="0"/>
                        <a:t>On Shelf, On Returned Stack – Available, Recalled, Reserved</a:t>
                      </a:r>
                    </a:p>
                    <a:p>
                      <a:r>
                        <a:rPr lang="en-US" i="1" dirty="0" smtClean="0"/>
                        <a:t>? – reserve, cancel</a:t>
                      </a:r>
                      <a:r>
                        <a:rPr lang="en-US" i="1" baseline="0" dirty="0" smtClean="0"/>
                        <a:t> reserve;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Does</a:t>
                      </a:r>
                      <a:r>
                        <a:rPr lang="en-US" baseline="0" dirty="0" smtClean="0"/>
                        <a:t> the distinction between </a:t>
                      </a:r>
                      <a:r>
                        <a:rPr lang="en-US" i="1" baseline="0" dirty="0" smtClean="0"/>
                        <a:t>“recall” </a:t>
                      </a:r>
                      <a:r>
                        <a:rPr lang="en-US" i="0" baseline="0" dirty="0" smtClean="0"/>
                        <a:t>and </a:t>
                      </a:r>
                      <a:r>
                        <a:rPr lang="en-US" i="1" baseline="0" dirty="0" smtClean="0"/>
                        <a:t>“return</a:t>
                      </a:r>
                      <a:r>
                        <a:rPr lang="en-US" i="0" baseline="0" dirty="0" smtClean="0"/>
                        <a:t>” necessary in library B?</a:t>
                      </a:r>
                      <a:endParaRPr lang="en-US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baseline="0" dirty="0" smtClean="0"/>
                        <a:t>return – recall, return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0" dirty="0" smtClean="0"/>
                        <a:t>We have to distinguish</a:t>
                      </a:r>
                      <a:r>
                        <a:rPr lang="en-US" i="0" baseline="0" dirty="0" smtClean="0"/>
                        <a:t> between books returned from readers and repairers.</a:t>
                      </a:r>
                      <a:endParaRPr lang="en-US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baseline="0" dirty="0" smtClean="0"/>
                        <a:t>return (from Out) – return (from At Binders)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8458200" cy="487362"/>
          </a:xfrm>
        </p:spPr>
        <p:txBody>
          <a:bodyPr>
            <a:noAutofit/>
          </a:bodyPr>
          <a:lstStyle/>
          <a:p>
            <a:r>
              <a:rPr lang="en-US" sz="2800" dirty="0" smtClean="0"/>
              <a:t>Step 2: Propose options to solve the issues (example)</a:t>
            </a:r>
            <a:endParaRPr lang="en-US" sz="2800" dirty="0"/>
          </a:p>
        </p:txBody>
      </p:sp>
      <p:graphicFrame>
        <p:nvGraphicFramePr>
          <p:cNvPr id="6" name="内容占位符 5"/>
          <p:cNvGraphicFramePr>
            <a:graphicFrameLocks noGrp="1"/>
          </p:cNvGraphicFramePr>
          <p:nvPr>
            <p:ph idx="1"/>
          </p:nvPr>
        </p:nvGraphicFramePr>
        <p:xfrm>
          <a:off x="457200" y="1137920"/>
          <a:ext cx="8229600" cy="357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48200"/>
                <a:gridCol w="35814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Issue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Options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How to </a:t>
                      </a:r>
                      <a:r>
                        <a:rPr lang="en-US" baseline="0" dirty="0" smtClean="0"/>
                        <a:t>handle missing books in library A?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0" dirty="0" smtClean="0"/>
                        <a:t>O1:</a:t>
                      </a:r>
                      <a:r>
                        <a:rPr lang="en-US" i="0" baseline="0" dirty="0" smtClean="0"/>
                        <a:t> Replace “</a:t>
                      </a:r>
                      <a:r>
                        <a:rPr lang="en-US" i="1" baseline="0" dirty="0" smtClean="0"/>
                        <a:t>At Binders”</a:t>
                      </a:r>
                      <a:r>
                        <a:rPr lang="en-US" i="0" baseline="0" dirty="0" smtClean="0"/>
                        <a:t> with </a:t>
                      </a:r>
                      <a:r>
                        <a:rPr lang="en-US" i="1" baseline="0" dirty="0" smtClean="0"/>
                        <a:t>“Out of Circulation</a:t>
                      </a:r>
                      <a:r>
                        <a:rPr lang="en-US" i="0" baseline="0" dirty="0" smtClean="0"/>
                        <a:t>”</a:t>
                      </a:r>
                      <a:r>
                        <a:rPr lang="en-US" i="1" baseline="0" dirty="0" smtClean="0"/>
                        <a:t>.</a:t>
                      </a:r>
                      <a:endParaRPr lang="en-US" i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How </a:t>
                      </a:r>
                      <a:r>
                        <a:rPr lang="en-US" baseline="0" dirty="0" smtClean="0"/>
                        <a:t>to borrow books that have been returned/recalled but not shelved in library B?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0" dirty="0" smtClean="0"/>
                        <a:t>O2:</a:t>
                      </a:r>
                      <a:r>
                        <a:rPr lang="en-US" i="0" baseline="0" dirty="0" smtClean="0"/>
                        <a:t> Add a “On Returned Stack” state.</a:t>
                      </a:r>
                      <a:endParaRPr lang="en-US" i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How to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reserve and borrow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books in library A?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0" dirty="0" smtClean="0"/>
                        <a:t>O3: Add a </a:t>
                      </a:r>
                      <a:r>
                        <a:rPr lang="en-US" i="1" dirty="0" smtClean="0"/>
                        <a:t>“Reserved”</a:t>
                      </a:r>
                      <a:r>
                        <a:rPr lang="en-US" i="0" dirty="0" smtClean="0"/>
                        <a:t> state</a:t>
                      </a:r>
                      <a:r>
                        <a:rPr lang="en-US" i="0" baseline="0" dirty="0" smtClean="0"/>
                        <a:t>.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Does</a:t>
                      </a:r>
                      <a:r>
                        <a:rPr lang="en-US" baseline="0" dirty="0" smtClean="0"/>
                        <a:t> the distinction between </a:t>
                      </a:r>
                      <a:r>
                        <a:rPr lang="en-US" i="1" baseline="0" dirty="0" smtClean="0"/>
                        <a:t>“recall” </a:t>
                      </a:r>
                      <a:r>
                        <a:rPr lang="en-US" i="0" baseline="0" dirty="0" smtClean="0"/>
                        <a:t>and </a:t>
                      </a:r>
                      <a:r>
                        <a:rPr lang="en-US" i="1" baseline="0" dirty="0" smtClean="0"/>
                        <a:t>“return</a:t>
                      </a:r>
                      <a:r>
                        <a:rPr lang="en-US" i="0" baseline="0" dirty="0" smtClean="0"/>
                        <a:t>” necessary in library B?</a:t>
                      </a:r>
                      <a:endParaRPr lang="en-US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0" baseline="0" dirty="0" smtClean="0"/>
                        <a:t>O4-1: Yes, keep both </a:t>
                      </a:r>
                      <a:r>
                        <a:rPr lang="en-US" i="1" baseline="0" dirty="0" smtClean="0"/>
                        <a:t>“Available” </a:t>
                      </a:r>
                      <a:r>
                        <a:rPr lang="en-US" i="0" baseline="0" dirty="0" smtClean="0"/>
                        <a:t>and </a:t>
                      </a:r>
                      <a:r>
                        <a:rPr lang="en-US" i="1" baseline="0" dirty="0" smtClean="0"/>
                        <a:t>“Recalled” </a:t>
                      </a:r>
                      <a:r>
                        <a:rPr lang="en-US" i="0" baseline="0" dirty="0" smtClean="0"/>
                        <a:t>states</a:t>
                      </a:r>
                      <a:r>
                        <a:rPr lang="en-US" i="1" baseline="0" dirty="0" smtClean="0"/>
                        <a:t>.</a:t>
                      </a:r>
                    </a:p>
                    <a:p>
                      <a:r>
                        <a:rPr lang="en-US" i="0" baseline="0" dirty="0" smtClean="0"/>
                        <a:t>O4-2: No, merge the two states.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0" dirty="0" smtClean="0"/>
                        <a:t>We have to distinguish</a:t>
                      </a:r>
                      <a:r>
                        <a:rPr lang="en-US" i="0" baseline="0" dirty="0" smtClean="0"/>
                        <a:t> between books returned from readers and repairers.</a:t>
                      </a:r>
                      <a:endParaRPr lang="en-US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0" baseline="0" dirty="0" smtClean="0"/>
                        <a:t>O5: Rename the “return (from At Binders)” to “restock”.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8458200" cy="487362"/>
          </a:xfrm>
        </p:spPr>
        <p:txBody>
          <a:bodyPr>
            <a:noAutofit/>
          </a:bodyPr>
          <a:lstStyle/>
          <a:p>
            <a:r>
              <a:rPr lang="en-US" sz="2800" dirty="0" smtClean="0"/>
              <a:t>Step 3.1: Evaluate the options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18423" y="838200"/>
            <a:ext cx="9226052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3.1.1: Relate options to issues in terms of the options’ contribution to the issues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 +2: Fully Satisfy     +1: Partially Satisfy   0: No effect   -1: Partially Frustrates   -2: Totally Frustrates</a:t>
            </a:r>
            <a:endParaRPr lang="en-US" dirty="0"/>
          </a:p>
        </p:txBody>
      </p:sp>
      <p:graphicFrame>
        <p:nvGraphicFramePr>
          <p:cNvPr id="8" name="内容占位符 7"/>
          <p:cNvGraphicFramePr>
            <a:graphicFrameLocks noGrp="1"/>
          </p:cNvGraphicFramePr>
          <p:nvPr>
            <p:ph idx="1"/>
          </p:nvPr>
        </p:nvGraphicFramePr>
        <p:xfrm>
          <a:off x="457200" y="1590040"/>
          <a:ext cx="7594600" cy="366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87700"/>
                <a:gridCol w="881380"/>
                <a:gridCol w="881380"/>
                <a:gridCol w="881380"/>
                <a:gridCol w="881380"/>
                <a:gridCol w="881380"/>
              </a:tblGrid>
              <a:tr h="1371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Issue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Issue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Issue 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Issue 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Issue 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0" dirty="0" smtClean="0"/>
                        <a:t>O1:</a:t>
                      </a:r>
                      <a:r>
                        <a:rPr lang="en-US" i="0" baseline="0" dirty="0" smtClean="0"/>
                        <a:t> Replace “</a:t>
                      </a:r>
                      <a:r>
                        <a:rPr lang="en-US" i="1" baseline="0" dirty="0" smtClean="0"/>
                        <a:t>At Binders”</a:t>
                      </a:r>
                      <a:r>
                        <a:rPr lang="en-US" i="0" baseline="0" dirty="0" smtClean="0"/>
                        <a:t> with </a:t>
                      </a:r>
                      <a:r>
                        <a:rPr lang="en-US" i="1" baseline="0" dirty="0" smtClean="0"/>
                        <a:t>“Out of Circulation</a:t>
                      </a:r>
                      <a:r>
                        <a:rPr lang="en-US" i="0" baseline="0" dirty="0" smtClean="0"/>
                        <a:t>” in A</a:t>
                      </a:r>
                      <a:r>
                        <a:rPr lang="en-US" i="1" baseline="0" dirty="0" smtClean="0"/>
                        <a:t>.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0" dirty="0" smtClean="0"/>
                        <a:t>O2:</a:t>
                      </a:r>
                      <a:r>
                        <a:rPr lang="en-US" i="0" baseline="0" dirty="0" smtClean="0"/>
                        <a:t> Add a “On Returned Stack” state in B.</a:t>
                      </a:r>
                      <a:endParaRPr lang="en-US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0" dirty="0" smtClean="0"/>
                        <a:t>O3: Add a </a:t>
                      </a:r>
                      <a:r>
                        <a:rPr lang="en-US" i="1" dirty="0" smtClean="0"/>
                        <a:t>“Reserved”</a:t>
                      </a:r>
                      <a:r>
                        <a:rPr lang="en-US" i="0" dirty="0" smtClean="0"/>
                        <a:t> state in A</a:t>
                      </a:r>
                      <a:r>
                        <a:rPr lang="en-US" i="0" baseline="0" dirty="0" smtClean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0" baseline="0" dirty="0" smtClean="0"/>
                        <a:t>O4-1: Keep both </a:t>
                      </a:r>
                      <a:r>
                        <a:rPr lang="en-US" i="1" baseline="0" dirty="0" smtClean="0"/>
                        <a:t>“Available” </a:t>
                      </a:r>
                      <a:r>
                        <a:rPr lang="en-US" i="0" baseline="0" dirty="0" smtClean="0"/>
                        <a:t>and </a:t>
                      </a:r>
                      <a:r>
                        <a:rPr lang="en-US" i="1" baseline="0" dirty="0" smtClean="0"/>
                        <a:t>“Recalled” </a:t>
                      </a:r>
                      <a:r>
                        <a:rPr lang="en-US" i="0" baseline="0" dirty="0" smtClean="0"/>
                        <a:t>in B</a:t>
                      </a:r>
                      <a:r>
                        <a:rPr lang="en-US" i="1" baseline="0" dirty="0" smtClean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0" baseline="0" dirty="0" smtClean="0"/>
                        <a:t>O4-2: Merge the two states in B.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0070C0"/>
                          </a:solidFill>
                        </a:rPr>
                        <a:t>+1</a:t>
                      </a:r>
                      <a:endParaRPr lang="en-US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0" baseline="0" dirty="0" smtClean="0"/>
                        <a:t>O5: Rename the “return (At Binders)” to “restock” in 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线形标注 1 9"/>
          <p:cNvSpPr/>
          <p:nvPr/>
        </p:nvSpPr>
        <p:spPr>
          <a:xfrm>
            <a:off x="2286000" y="5562600"/>
            <a:ext cx="4572000" cy="914400"/>
          </a:xfrm>
          <a:prstGeom prst="borderCallout1">
            <a:avLst>
              <a:gd name="adj1" fmla="val -1003"/>
              <a:gd name="adj2" fmla="val 30820"/>
              <a:gd name="adj3" fmla="val -118678"/>
              <a:gd name="adj4" fmla="val 4988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Issue2: How to borrow books that have been returned/recalled but not shelved in library B?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allAtOnce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3.1.2: Relate options to one another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Relations between options</a:t>
            </a:r>
          </a:p>
          <a:p>
            <a:pPr lvl="1"/>
            <a:r>
              <a:rPr lang="en-US" dirty="0" smtClean="0"/>
              <a:t>Incompatible: </a:t>
            </a:r>
            <a:r>
              <a:rPr lang="en-US" i="1" dirty="0" smtClean="0"/>
              <a:t>O4-1</a:t>
            </a:r>
            <a:r>
              <a:rPr lang="en-US" dirty="0" smtClean="0"/>
              <a:t> and </a:t>
            </a:r>
            <a:r>
              <a:rPr lang="en-US" i="1" dirty="0" smtClean="0"/>
              <a:t>O4-2</a:t>
            </a:r>
          </a:p>
          <a:p>
            <a:pPr lvl="1"/>
            <a:r>
              <a:rPr lang="en-US" dirty="0" smtClean="0"/>
              <a:t>Compatible: others</a:t>
            </a:r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</p:spPr>
        <p:txBody>
          <a:bodyPr>
            <a:noAutofit/>
          </a:bodyPr>
          <a:lstStyle/>
          <a:p>
            <a:r>
              <a:rPr lang="en-US" sz="2800" dirty="0" smtClean="0"/>
              <a:t>Step 3.2: Automatically recommend possible solutions</a:t>
            </a:r>
            <a:endParaRPr lang="en-US" sz="2800" dirty="0"/>
          </a:p>
        </p:txBody>
      </p:sp>
      <p:graphicFrame>
        <p:nvGraphicFramePr>
          <p:cNvPr id="4" name="内容占位符 7"/>
          <p:cNvGraphicFramePr>
            <a:graphicFrameLocks/>
          </p:cNvGraphicFramePr>
          <p:nvPr/>
        </p:nvGraphicFramePr>
        <p:xfrm>
          <a:off x="609600" y="1868269"/>
          <a:ext cx="7594600" cy="366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87700"/>
                <a:gridCol w="881380"/>
                <a:gridCol w="881380"/>
                <a:gridCol w="881380"/>
                <a:gridCol w="881380"/>
                <a:gridCol w="881380"/>
              </a:tblGrid>
              <a:tr h="1371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Issue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Issue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Issue 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Issue 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Issue 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0" dirty="0" smtClean="0"/>
                        <a:t>O1:</a:t>
                      </a:r>
                      <a:r>
                        <a:rPr lang="en-US" i="0" baseline="0" dirty="0" smtClean="0"/>
                        <a:t> Replace “</a:t>
                      </a:r>
                      <a:r>
                        <a:rPr lang="en-US" i="1" baseline="0" dirty="0" smtClean="0"/>
                        <a:t>At Binders”</a:t>
                      </a:r>
                      <a:r>
                        <a:rPr lang="en-US" i="0" baseline="0" dirty="0" smtClean="0"/>
                        <a:t> with </a:t>
                      </a:r>
                      <a:r>
                        <a:rPr lang="en-US" i="1" baseline="0" dirty="0" smtClean="0"/>
                        <a:t>“Out of Circulation</a:t>
                      </a:r>
                      <a:r>
                        <a:rPr lang="en-US" i="0" baseline="0" dirty="0" smtClean="0"/>
                        <a:t>” in A</a:t>
                      </a:r>
                      <a:r>
                        <a:rPr lang="en-US" i="1" baseline="0" dirty="0" smtClean="0"/>
                        <a:t>.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0" dirty="0" smtClean="0"/>
                        <a:t>O2:</a:t>
                      </a:r>
                      <a:r>
                        <a:rPr lang="en-US" i="0" baseline="0" dirty="0" smtClean="0"/>
                        <a:t> Add a “On Returned Stack” state in B.</a:t>
                      </a:r>
                      <a:endParaRPr lang="en-US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0" dirty="0" smtClean="0"/>
                        <a:t>O3: Add a </a:t>
                      </a:r>
                      <a:r>
                        <a:rPr lang="en-US" i="1" dirty="0" smtClean="0"/>
                        <a:t>“Reserved”</a:t>
                      </a:r>
                      <a:r>
                        <a:rPr lang="en-US" i="0" dirty="0" smtClean="0"/>
                        <a:t> state in A</a:t>
                      </a:r>
                      <a:r>
                        <a:rPr lang="en-US" i="0" baseline="0" dirty="0" smtClean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0" baseline="0" dirty="0" smtClean="0"/>
                        <a:t>O4-1: Keep both </a:t>
                      </a:r>
                      <a:r>
                        <a:rPr lang="en-US" i="1" baseline="0" dirty="0" smtClean="0"/>
                        <a:t>“Available” </a:t>
                      </a:r>
                      <a:r>
                        <a:rPr lang="en-US" i="0" baseline="0" dirty="0" smtClean="0"/>
                        <a:t>and </a:t>
                      </a:r>
                      <a:r>
                        <a:rPr lang="en-US" i="1" baseline="0" dirty="0" smtClean="0"/>
                        <a:t>“Recalled” </a:t>
                      </a:r>
                      <a:r>
                        <a:rPr lang="en-US" i="0" baseline="0" dirty="0" smtClean="0"/>
                        <a:t>in B</a:t>
                      </a:r>
                      <a:r>
                        <a:rPr lang="en-US" i="1" baseline="0" dirty="0" smtClean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0" baseline="0" dirty="0" smtClean="0"/>
                        <a:t>O4-2: Merge the two states in B.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0070C0"/>
                          </a:solidFill>
                        </a:rPr>
                        <a:t>+1</a:t>
                      </a:r>
                      <a:endParaRPr lang="en-US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0" baseline="0" dirty="0" smtClean="0"/>
                        <a:t>O5: Rename the “return (At Binders)” to “restock” in 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982326" y="5602069"/>
            <a:ext cx="32848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Solution 1: O1, O2, O3, O4-1, O5;</a:t>
            </a:r>
          </a:p>
          <a:p>
            <a:r>
              <a:rPr lang="en-US" dirty="0" smtClean="0"/>
              <a:t>Solution 2: O1, O2, O3, O4-2, O5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0801" y="914400"/>
            <a:ext cx="90421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 solution is composed of </a:t>
            </a:r>
            <a:r>
              <a:rPr lang="en-US" sz="2400" dirty="0" smtClean="0">
                <a:solidFill>
                  <a:srgbClr val="0070C0"/>
                </a:solidFill>
              </a:rPr>
              <a:t>compatible</a:t>
            </a:r>
            <a:r>
              <a:rPr lang="en-US" sz="2400" dirty="0" smtClean="0"/>
              <a:t> options, and it satisfies </a:t>
            </a:r>
            <a:r>
              <a:rPr lang="en-US" sz="2400" dirty="0" smtClean="0">
                <a:solidFill>
                  <a:srgbClr val="0070C0"/>
                </a:solidFill>
              </a:rPr>
              <a:t>all</a:t>
            </a:r>
            <a:r>
              <a:rPr lang="en-US" sz="2400" dirty="0" smtClean="0"/>
              <a:t> issues.</a:t>
            </a:r>
            <a:endParaRPr lang="en-US" sz="240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4111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609600"/>
            <a:ext cx="8229600" cy="55165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Advantages</a:t>
            </a:r>
          </a:p>
          <a:p>
            <a:pPr lvl="1"/>
            <a:r>
              <a:rPr lang="zh-CN" altLang="en-US" dirty="0" smtClean="0"/>
              <a:t>首先显式地寻找对应（</a:t>
            </a:r>
            <a:r>
              <a:rPr lang="en-US" altLang="zh-CN" dirty="0" smtClean="0"/>
              <a:t>Correspondence</a:t>
            </a:r>
            <a:r>
              <a:rPr lang="zh-CN" altLang="en-US" dirty="0" smtClean="0"/>
              <a:t>），在从中寻找</a:t>
            </a:r>
            <a:r>
              <a:rPr lang="en-US" altLang="zh-CN" dirty="0" smtClean="0"/>
              <a:t>Issue</a:t>
            </a:r>
            <a:r>
              <a:rPr lang="zh-CN" altLang="en-US" dirty="0" smtClean="0"/>
              <a:t>， 确实有助于识别</a:t>
            </a:r>
            <a:r>
              <a:rPr lang="en-US" altLang="zh-CN" dirty="0" smtClean="0"/>
              <a:t>Issue</a:t>
            </a:r>
            <a:r>
              <a:rPr lang="zh-CN" altLang="en-US" dirty="0" smtClean="0"/>
              <a:t>（大概是比较符合人的思维习惯）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有了</a:t>
            </a:r>
            <a:r>
              <a:rPr lang="en-US" altLang="zh-CN" dirty="0" smtClean="0"/>
              <a:t>Correspondence</a:t>
            </a:r>
            <a:r>
              <a:rPr lang="zh-CN" altLang="en-US" dirty="0" smtClean="0"/>
              <a:t>及其</a:t>
            </a:r>
            <a:r>
              <a:rPr lang="en-US" altLang="zh-CN" dirty="0" smtClean="0"/>
              <a:t>Issue</a:t>
            </a:r>
            <a:r>
              <a:rPr lang="zh-CN" altLang="en-US" dirty="0" smtClean="0"/>
              <a:t>，在后面提</a:t>
            </a:r>
            <a:r>
              <a:rPr lang="en-US" altLang="zh-CN" dirty="0" smtClean="0"/>
              <a:t>Option</a:t>
            </a:r>
            <a:r>
              <a:rPr lang="zh-CN" altLang="en-US" dirty="0" smtClean="0"/>
              <a:t>的时候，就有了一个上下文（即</a:t>
            </a:r>
            <a:r>
              <a:rPr lang="en-US" altLang="zh-CN" dirty="0" smtClean="0"/>
              <a:t>Correspondence</a:t>
            </a:r>
            <a:r>
              <a:rPr lang="zh-CN" altLang="en-US" dirty="0" smtClean="0"/>
              <a:t>包含的那组对象），有章可循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Disadvantages</a:t>
            </a:r>
          </a:p>
          <a:p>
            <a:pPr lvl="1"/>
            <a:r>
              <a:rPr lang="zh-CN" altLang="en-US" dirty="0" smtClean="0"/>
              <a:t>整个方法对人的经验要求很高</a:t>
            </a:r>
            <a:r>
              <a:rPr lang="zh-CN" altLang="en-US" dirty="0" smtClean="0"/>
              <a:t>，因此可能不适合直接让</a:t>
            </a:r>
            <a:r>
              <a:rPr lang="en-US" altLang="zh-CN" dirty="0" smtClean="0"/>
              <a:t>Stakeholder</a:t>
            </a:r>
            <a:r>
              <a:rPr lang="zh-CN" altLang="en-US" dirty="0" smtClean="0"/>
              <a:t>参与协同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找</a:t>
            </a:r>
            <a:r>
              <a:rPr lang="en-US" altLang="zh-CN" dirty="0" smtClean="0"/>
              <a:t>Correspondence</a:t>
            </a:r>
            <a:r>
              <a:rPr lang="zh-CN" altLang="en-US" dirty="0" smtClean="0"/>
              <a:t>和</a:t>
            </a:r>
            <a:r>
              <a:rPr lang="en-US" altLang="zh-CN" dirty="0" smtClean="0"/>
              <a:t>Issue</a:t>
            </a:r>
            <a:r>
              <a:rPr lang="zh-CN" altLang="en-US" dirty="0" smtClean="0"/>
              <a:t>有一定难度</a:t>
            </a:r>
            <a:endParaRPr lang="en-US" dirty="0" smtClean="0"/>
          </a:p>
          <a:p>
            <a:pPr lvl="2"/>
            <a:r>
              <a:rPr lang="en-US" altLang="zh-CN" dirty="0" smtClean="0"/>
              <a:t>Evaluation</a:t>
            </a:r>
            <a:r>
              <a:rPr lang="zh-CN" altLang="en-US" dirty="0" smtClean="0"/>
              <a:t>评分</a:t>
            </a:r>
            <a:r>
              <a:rPr lang="zh-CN" altLang="en-US" dirty="0" smtClean="0"/>
              <a:t>的随意性较强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不同</a:t>
            </a:r>
            <a:r>
              <a:rPr lang="en-US" altLang="zh-CN" dirty="0" smtClean="0"/>
              <a:t>options</a:t>
            </a:r>
            <a:r>
              <a:rPr lang="zh-CN" altLang="en-US" dirty="0" smtClean="0"/>
              <a:t>对同一</a:t>
            </a:r>
            <a:r>
              <a:rPr lang="en-US" altLang="zh-CN" dirty="0" smtClean="0"/>
              <a:t>Issue</a:t>
            </a:r>
            <a:r>
              <a:rPr lang="zh-CN" altLang="en-US" dirty="0" smtClean="0"/>
              <a:t>的贡献不能简单的累加，因此不同</a:t>
            </a:r>
            <a:r>
              <a:rPr lang="en-US" altLang="zh-CN" dirty="0" smtClean="0"/>
              <a:t>options</a:t>
            </a:r>
            <a:r>
              <a:rPr lang="zh-CN" altLang="en-US" dirty="0" smtClean="0"/>
              <a:t>到底是</a:t>
            </a:r>
            <a:r>
              <a:rPr lang="en-US" altLang="zh-CN" dirty="0" smtClean="0"/>
              <a:t>Compatible</a:t>
            </a:r>
            <a:r>
              <a:rPr lang="zh-CN" altLang="en-US" dirty="0" smtClean="0"/>
              <a:t>还是</a:t>
            </a:r>
            <a:r>
              <a:rPr lang="en-US" altLang="zh-CN" dirty="0" smtClean="0"/>
              <a:t>Incompatible</a:t>
            </a:r>
            <a:r>
              <a:rPr lang="zh-CN" altLang="en-US" dirty="0" smtClean="0"/>
              <a:t>难以判断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方法运用完成之后还不能立即得到结果，需要后期综合（如上例，选出一组</a:t>
            </a:r>
            <a:r>
              <a:rPr lang="en-US" altLang="zh-CN" dirty="0" smtClean="0"/>
              <a:t>option</a:t>
            </a:r>
            <a:r>
              <a:rPr lang="zh-CN" altLang="en-US" dirty="0" smtClean="0"/>
              <a:t>后，分析人员还需要对比两个图来综合得出最终的图）</a:t>
            </a:r>
            <a:endParaRPr lang="en-US" altLang="zh-CN" dirty="0" smtClean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/>
          </p:nvPr>
        </p:nvSpPr>
        <p:spPr>
          <a:xfrm>
            <a:off x="685800" y="1524000"/>
            <a:ext cx="7772400" cy="1470025"/>
          </a:xfrm>
        </p:spPr>
        <p:txBody>
          <a:bodyPr/>
          <a:lstStyle/>
          <a:p>
            <a:r>
              <a:rPr lang="en-US" dirty="0" smtClean="0"/>
              <a:t>OPCI (Organizer &amp; Promoter of Collaborative Ideas)</a:t>
            </a:r>
            <a:endParaRPr lang="en-US" dirty="0"/>
          </a:p>
        </p:txBody>
      </p:sp>
      <p:sp>
        <p:nvSpPr>
          <p:cNvPr id="7" name="副标题 6"/>
          <p:cNvSpPr>
            <a:spLocks noGrp="1"/>
          </p:cNvSpPr>
          <p:nvPr>
            <p:ph type="subTitle" idx="1"/>
          </p:nvPr>
        </p:nvSpPr>
        <p:spPr>
          <a:xfrm>
            <a:off x="685800" y="3124200"/>
            <a:ext cx="8153400" cy="2667000"/>
          </a:xfrm>
        </p:spPr>
        <p:txBody>
          <a:bodyPr>
            <a:normAutofit fontScale="85000" lnSpcReduction="10000"/>
          </a:bodyPr>
          <a:lstStyle/>
          <a:p>
            <a:pPr algn="l"/>
            <a:r>
              <a:rPr lang="en-US" dirty="0" smtClean="0"/>
              <a:t>C</a:t>
            </a:r>
            <a:r>
              <a:rPr lang="en-US" dirty="0" smtClean="0"/>
              <a:t>. </a:t>
            </a:r>
            <a:r>
              <a:rPr lang="en-US" dirty="0" smtClean="0"/>
              <a:t>Castro-Herrera, </a:t>
            </a:r>
            <a:r>
              <a:rPr lang="en-US" dirty="0" smtClean="0"/>
              <a:t>J. </a:t>
            </a:r>
            <a:r>
              <a:rPr lang="en-US" dirty="0" smtClean="0"/>
              <a:t>Cleland-Huang et al. </a:t>
            </a:r>
          </a:p>
          <a:p>
            <a:pPr algn="l"/>
            <a:r>
              <a:rPr lang="en-US" b="1" i="1" dirty="0" smtClean="0"/>
              <a:t>Enhancing </a:t>
            </a:r>
            <a:r>
              <a:rPr lang="en-US" b="1" i="1" dirty="0" smtClean="0"/>
              <a:t>stakeholder profiles to improve recommendations in online requirements </a:t>
            </a:r>
            <a:r>
              <a:rPr lang="en-US" b="1" i="1" dirty="0" smtClean="0"/>
              <a:t>elicitation      </a:t>
            </a:r>
            <a:r>
              <a:rPr lang="en-US" dirty="0" smtClean="0"/>
              <a:t>RE 09</a:t>
            </a:r>
            <a:endParaRPr lang="zh-CN" altLang="en-US" dirty="0" smtClean="0"/>
          </a:p>
          <a:p>
            <a:pPr algn="l"/>
            <a:r>
              <a:rPr lang="en-US" b="1" i="1" dirty="0" smtClean="0"/>
              <a:t>Automated </a:t>
            </a:r>
            <a:r>
              <a:rPr lang="en-US" b="1" i="1" dirty="0" smtClean="0"/>
              <a:t>support for managing feature requests in open </a:t>
            </a:r>
            <a:r>
              <a:rPr lang="en-US" b="1" i="1" dirty="0" smtClean="0"/>
              <a:t>forums            </a:t>
            </a:r>
            <a:r>
              <a:rPr lang="en-US" dirty="0" smtClean="0"/>
              <a:t>Communications </a:t>
            </a:r>
            <a:r>
              <a:rPr lang="en-US" dirty="0" smtClean="0"/>
              <a:t>of the </a:t>
            </a:r>
            <a:r>
              <a:rPr lang="en-US" dirty="0" smtClean="0"/>
              <a:t>ACM 2009</a:t>
            </a:r>
            <a:endParaRPr lang="en-US" b="1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/>
          </p:nvPr>
        </p:nvSpPr>
        <p:spPr>
          <a:xfrm>
            <a:off x="685800" y="1654175"/>
            <a:ext cx="7772400" cy="1470025"/>
          </a:xfrm>
        </p:spPr>
        <p:txBody>
          <a:bodyPr/>
          <a:lstStyle/>
          <a:p>
            <a:r>
              <a:rPr lang="en-US" dirty="0" err="1" smtClean="0"/>
              <a:t>gIBIS</a:t>
            </a:r>
            <a:endParaRPr lang="en-US" dirty="0"/>
          </a:p>
        </p:txBody>
      </p:sp>
      <p:sp>
        <p:nvSpPr>
          <p:cNvPr id="7" name="副标题 6"/>
          <p:cNvSpPr>
            <a:spLocks noGrp="1"/>
          </p:cNvSpPr>
          <p:nvPr>
            <p:ph type="subTitle" idx="1"/>
          </p:nvPr>
        </p:nvSpPr>
        <p:spPr>
          <a:xfrm>
            <a:off x="1371600" y="2971800"/>
            <a:ext cx="7391400" cy="1752600"/>
          </a:xfrm>
        </p:spPr>
        <p:txBody>
          <a:bodyPr>
            <a:normAutofit/>
          </a:bodyPr>
          <a:lstStyle/>
          <a:p>
            <a:pPr algn="l"/>
            <a:r>
              <a:rPr lang="en-US" sz="2200" dirty="0" smtClean="0"/>
              <a:t>Jeff Conklin, Michael L. </a:t>
            </a:r>
            <a:r>
              <a:rPr lang="en-US" sz="2200" dirty="0" err="1" smtClean="0"/>
              <a:t>Begeman</a:t>
            </a:r>
            <a:endParaRPr lang="en-US" sz="2200" b="1" dirty="0" smtClean="0"/>
          </a:p>
          <a:p>
            <a:pPr algn="l"/>
            <a:r>
              <a:rPr lang="en-US" sz="2200" b="1" i="1" dirty="0" err="1" smtClean="0"/>
              <a:t>gIBIS</a:t>
            </a:r>
            <a:r>
              <a:rPr lang="en-US" sz="2200" b="1" i="1" dirty="0" smtClean="0"/>
              <a:t>: a hypertext tool for exploratory policy discussion</a:t>
            </a:r>
          </a:p>
          <a:p>
            <a:pPr algn="l"/>
            <a:r>
              <a:rPr lang="en-US" sz="2200" dirty="0" smtClean="0"/>
              <a:t>ACM Transactions on Information Systems 1988</a:t>
            </a:r>
            <a:endParaRPr lang="en-US" sz="2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>
            <a:normAutofit fontScale="85000" lnSpcReduction="10000"/>
          </a:bodyPr>
          <a:lstStyle/>
          <a:p>
            <a:r>
              <a:rPr lang="zh-CN" altLang="en-US" dirty="0" smtClean="0"/>
              <a:t>在如今的开源项目平台中（如</a:t>
            </a:r>
            <a:r>
              <a:rPr lang="en-US" altLang="zh-CN" dirty="0" err="1" smtClean="0"/>
              <a:t>Sourceforge</a:t>
            </a:r>
            <a:r>
              <a:rPr lang="zh-CN" altLang="en-US" dirty="0" smtClean="0"/>
              <a:t>），开发者主要使用项目论坛与</a:t>
            </a:r>
            <a:r>
              <a:rPr lang="en-US" altLang="zh-CN" dirty="0" smtClean="0"/>
              <a:t>Stakeholders</a:t>
            </a:r>
            <a:r>
              <a:rPr lang="zh-CN" altLang="en-US" dirty="0" smtClean="0"/>
              <a:t>进行交流，其中交流的主题很大一部分是</a:t>
            </a:r>
            <a:r>
              <a:rPr lang="en-US" altLang="zh-CN" dirty="0" smtClean="0"/>
              <a:t>Feature Request</a:t>
            </a:r>
            <a:r>
              <a:rPr lang="zh-CN" altLang="en-US" dirty="0" smtClean="0"/>
              <a:t>，因此论坛成为开源软件进行</a:t>
            </a:r>
            <a:r>
              <a:rPr lang="en-US" altLang="zh-CN" dirty="0" smtClean="0"/>
              <a:t>Requirements Elicitation</a:t>
            </a:r>
            <a:r>
              <a:rPr lang="zh-CN" altLang="en-US" dirty="0" smtClean="0"/>
              <a:t>的主要手段。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在</a:t>
            </a:r>
            <a:r>
              <a:rPr lang="zh-CN" altLang="en-US" dirty="0" smtClean="0"/>
              <a:t>调查了</a:t>
            </a:r>
            <a:r>
              <a:rPr lang="en-US" dirty="0" smtClean="0"/>
              <a:t>8</a:t>
            </a:r>
            <a:r>
              <a:rPr lang="zh-CN" altLang="en-US" dirty="0" smtClean="0"/>
              <a:t>个开源项目之后（每个项目论坛的发帖数从</a:t>
            </a:r>
            <a:r>
              <a:rPr lang="en-US" dirty="0" smtClean="0"/>
              <a:t>4000</a:t>
            </a:r>
            <a:r>
              <a:rPr lang="zh-CN" altLang="en-US" dirty="0" smtClean="0"/>
              <a:t>到</a:t>
            </a:r>
            <a:r>
              <a:rPr lang="en-US" dirty="0" smtClean="0"/>
              <a:t>2,000,000</a:t>
            </a:r>
            <a:r>
              <a:rPr lang="zh-CN" altLang="en-US" dirty="0" smtClean="0"/>
              <a:t>不等</a:t>
            </a:r>
            <a:r>
              <a:rPr lang="zh-CN" altLang="en-US" dirty="0" smtClean="0"/>
              <a:t>），作者发现一个非常突出的问题，即缺乏</a:t>
            </a:r>
            <a:r>
              <a:rPr lang="zh-CN" altLang="en-US" dirty="0" smtClean="0"/>
              <a:t>有效的手段能够把相关</a:t>
            </a:r>
            <a:r>
              <a:rPr lang="zh-CN" altLang="en-US" dirty="0" smtClean="0"/>
              <a:t>的</a:t>
            </a:r>
            <a:r>
              <a:rPr lang="en-US" dirty="0" smtClean="0"/>
              <a:t>Requirements</a:t>
            </a:r>
            <a:r>
              <a:rPr lang="zh-CN" altLang="en-US" dirty="0" smtClean="0"/>
              <a:t>以及对应的</a:t>
            </a:r>
            <a:r>
              <a:rPr lang="en-US" altLang="zh-CN" dirty="0" smtClean="0"/>
              <a:t>Stakeholders</a:t>
            </a:r>
            <a:r>
              <a:rPr lang="zh-CN" altLang="en-US" dirty="0" smtClean="0"/>
              <a:t>组织</a:t>
            </a:r>
            <a:r>
              <a:rPr lang="zh-CN" altLang="en-US" dirty="0" smtClean="0"/>
              <a:t>到</a:t>
            </a:r>
            <a:r>
              <a:rPr lang="zh-CN" altLang="en-US" dirty="0" smtClean="0"/>
              <a:t>一起进行讨论。这使得同</a:t>
            </a:r>
            <a:r>
              <a:rPr lang="zh-CN" altLang="en-US" dirty="0" smtClean="0"/>
              <a:t>一个</a:t>
            </a:r>
            <a:r>
              <a:rPr lang="en-US" dirty="0" smtClean="0"/>
              <a:t>/</a:t>
            </a:r>
            <a:r>
              <a:rPr lang="zh-CN" altLang="en-US" dirty="0" smtClean="0"/>
              <a:t>同</a:t>
            </a:r>
            <a:r>
              <a:rPr lang="zh-CN" altLang="en-US" dirty="0" smtClean="0"/>
              <a:t>一类</a:t>
            </a:r>
            <a:r>
              <a:rPr lang="en-US" altLang="zh-CN" dirty="0" smtClean="0"/>
              <a:t>Requirements</a:t>
            </a:r>
            <a:r>
              <a:rPr lang="zh-CN" altLang="en-US" dirty="0" smtClean="0"/>
              <a:t>的</a:t>
            </a:r>
            <a:r>
              <a:rPr lang="zh-CN" altLang="en-US" dirty="0" smtClean="0"/>
              <a:t>讨论散布在许多</a:t>
            </a:r>
            <a:r>
              <a:rPr lang="zh-CN" altLang="en-US" dirty="0" smtClean="0"/>
              <a:t>主题中</a:t>
            </a:r>
            <a:r>
              <a:rPr lang="zh-CN" altLang="en-US" dirty="0" smtClean="0"/>
              <a:t>，</a:t>
            </a:r>
            <a:r>
              <a:rPr lang="zh-CN" altLang="en-US" dirty="0" smtClean="0"/>
              <a:t>开发者不容易将</a:t>
            </a:r>
            <a:r>
              <a:rPr lang="zh-CN" altLang="en-US" dirty="0" smtClean="0"/>
              <a:t>它们整合起来</a:t>
            </a:r>
            <a:r>
              <a:rPr lang="zh-CN" altLang="en-US" dirty="0" smtClean="0"/>
              <a:t>。</a:t>
            </a:r>
            <a:endParaRPr lang="en-US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The Basic Idea of OPCI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3556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引入文本分析和聚类技术，自动将相关</a:t>
            </a:r>
            <a:r>
              <a:rPr lang="en-US" altLang="zh-CN" dirty="0" smtClean="0"/>
              <a:t>Requirements</a:t>
            </a:r>
            <a:r>
              <a:rPr lang="zh-CN" altLang="en-US" dirty="0" smtClean="0"/>
              <a:t>聚集到同一个论坛版块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引入自动推荐技术，为</a:t>
            </a:r>
            <a:r>
              <a:rPr lang="en-US" altLang="zh-CN" dirty="0" smtClean="0"/>
              <a:t>S</a:t>
            </a:r>
            <a:r>
              <a:rPr lang="en-US" dirty="0" smtClean="0"/>
              <a:t>takeholders</a:t>
            </a:r>
            <a:r>
              <a:rPr lang="zh-CN" altLang="en-US" dirty="0" smtClean="0"/>
              <a:t>推荐最相关的版块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作者的工作主要是设计聚类和推荐算法，基本没有提及其他方面（例如</a:t>
            </a:r>
            <a:r>
              <a:rPr lang="en-US" altLang="zh-CN" dirty="0" smtClean="0"/>
              <a:t>Stakeholders</a:t>
            </a:r>
            <a:r>
              <a:rPr lang="zh-CN" altLang="en-US" dirty="0" smtClean="0"/>
              <a:t>在一个版块中怎样协同的讨论</a:t>
            </a:r>
            <a:r>
              <a:rPr lang="en-US" altLang="zh-CN" dirty="0" smtClean="0"/>
              <a:t>/</a:t>
            </a:r>
            <a:r>
              <a:rPr lang="zh-CN" altLang="en-US" dirty="0" smtClean="0"/>
              <a:t>精化需求）</a:t>
            </a:r>
            <a:endParaRPr lang="en-US" altLang="zh-CN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/>
          </p:nvPr>
        </p:nvSpPr>
        <p:spPr>
          <a:xfrm>
            <a:off x="685800" y="1524000"/>
            <a:ext cx="7772400" cy="1470025"/>
          </a:xfrm>
        </p:spPr>
        <p:txBody>
          <a:bodyPr/>
          <a:lstStyle/>
          <a:p>
            <a:r>
              <a:rPr lang="en-US" dirty="0" smtClean="0"/>
              <a:t>Wiki-RE</a:t>
            </a:r>
            <a:endParaRPr lang="en-US" dirty="0"/>
          </a:p>
        </p:txBody>
      </p:sp>
      <p:sp>
        <p:nvSpPr>
          <p:cNvPr id="7" name="副标题 6"/>
          <p:cNvSpPr>
            <a:spLocks noGrp="1"/>
          </p:cNvSpPr>
          <p:nvPr>
            <p:ph type="subTitle" idx="1"/>
          </p:nvPr>
        </p:nvSpPr>
        <p:spPr>
          <a:xfrm>
            <a:off x="838200" y="2895600"/>
            <a:ext cx="8153400" cy="2057400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 smtClean="0"/>
              <a:t>B. </a:t>
            </a:r>
            <a:r>
              <a:rPr lang="en-US" dirty="0" smtClean="0"/>
              <a:t>Decker et al.</a:t>
            </a:r>
          </a:p>
          <a:p>
            <a:pPr algn="l"/>
            <a:r>
              <a:rPr lang="en-US" i="1" dirty="0" smtClean="0"/>
              <a:t>Wiki-Based </a:t>
            </a:r>
            <a:r>
              <a:rPr lang="en-US" i="1" dirty="0" smtClean="0"/>
              <a:t>Stakeholder Participation in Requirements </a:t>
            </a:r>
            <a:r>
              <a:rPr lang="en-US" i="1" dirty="0" smtClean="0"/>
              <a:t>Engineering</a:t>
            </a:r>
          </a:p>
          <a:p>
            <a:pPr algn="l"/>
            <a:r>
              <a:rPr lang="en-US" dirty="0" smtClean="0"/>
              <a:t>IEEE Software 2007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en-US" dirty="0" smtClean="0"/>
              <a:t>Basic Idea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800600"/>
          </a:xfrm>
        </p:spPr>
        <p:txBody>
          <a:bodyPr/>
          <a:lstStyle/>
          <a:p>
            <a:r>
              <a:rPr lang="en-US" dirty="0" smtClean="0"/>
              <a:t>Wiki pages = requirements documents</a:t>
            </a:r>
          </a:p>
          <a:p>
            <a:r>
              <a:rPr lang="en-US" dirty="0" smtClean="0"/>
              <a:t>Predefined page templates</a:t>
            </a:r>
          </a:p>
          <a:p>
            <a:r>
              <a:rPr lang="en-US" dirty="0" smtClean="0"/>
              <a:t>Page analysis</a:t>
            </a:r>
          </a:p>
          <a:p>
            <a:pPr lvl="1"/>
            <a:r>
              <a:rPr lang="en-US" dirty="0" smtClean="0"/>
              <a:t>New pages overview</a:t>
            </a:r>
            <a:r>
              <a:rPr lang="zh-CN" altLang="en-US" dirty="0" smtClean="0"/>
              <a:t>：展示需求获取的进展和潜在的</a:t>
            </a:r>
            <a:r>
              <a:rPr lang="en-US" altLang="zh-CN" dirty="0" smtClean="0"/>
              <a:t>Overlap</a:t>
            </a:r>
          </a:p>
          <a:p>
            <a:pPr lvl="1"/>
            <a:r>
              <a:rPr lang="en-US" dirty="0" smtClean="0"/>
              <a:t>Stub pages overview</a:t>
            </a:r>
            <a:r>
              <a:rPr lang="zh-CN" altLang="en-US" dirty="0" smtClean="0"/>
              <a:t>：未关注或冗余的需求</a:t>
            </a:r>
            <a:endParaRPr lang="en-US" altLang="zh-CN" dirty="0" smtClean="0"/>
          </a:p>
          <a:p>
            <a:pPr lvl="1"/>
            <a:r>
              <a:rPr lang="en-US" dirty="0" smtClean="0"/>
              <a:t>Hyperlinks between pages</a:t>
            </a:r>
            <a:r>
              <a:rPr lang="zh-CN" altLang="en-US" dirty="0" smtClean="0"/>
              <a:t>：</a:t>
            </a:r>
            <a:r>
              <a:rPr lang="en-US" altLang="zh-CN" dirty="0" smtClean="0"/>
              <a:t>dependencies</a:t>
            </a:r>
          </a:p>
          <a:p>
            <a:r>
              <a:rPr lang="en-US" dirty="0" smtClean="0"/>
              <a:t>Wiki extensions for document exporting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图片 1" descr="截图01.bmp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04800" y="609600"/>
            <a:ext cx="9877190" cy="563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r>
              <a:rPr lang="en-US" dirty="0" smtClean="0"/>
              <a:t>Advantage</a:t>
            </a:r>
            <a:r>
              <a:rPr lang="en-US" altLang="zh-CN" dirty="0" smtClean="0"/>
              <a:t>s</a:t>
            </a:r>
            <a:endParaRPr lang="en-US" dirty="0" smtClean="0"/>
          </a:p>
          <a:p>
            <a:pPr lvl="1"/>
            <a:r>
              <a:rPr lang="en-US" altLang="zh-CN" dirty="0" smtClean="0"/>
              <a:t>Wiki</a:t>
            </a:r>
            <a:r>
              <a:rPr lang="zh-CN" altLang="en-US" dirty="0" smtClean="0"/>
              <a:t>本身是一个成熟且学习成本较低的平台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Wiki</a:t>
            </a:r>
            <a:r>
              <a:rPr lang="zh-CN" altLang="en-US" dirty="0" smtClean="0"/>
              <a:t>的设计初衷就是为了在线编写文档，因此适合</a:t>
            </a:r>
            <a:r>
              <a:rPr lang="en-US" altLang="zh-CN" dirty="0" smtClean="0"/>
              <a:t>requirements documents.</a:t>
            </a:r>
          </a:p>
          <a:p>
            <a:r>
              <a:rPr lang="en-US" altLang="zh-CN" dirty="0" smtClean="0"/>
              <a:t>Disadvantages</a:t>
            </a:r>
          </a:p>
          <a:p>
            <a:pPr lvl="1"/>
            <a:r>
              <a:rPr lang="en-US" altLang="zh-CN" dirty="0" smtClean="0"/>
              <a:t>Wiki</a:t>
            </a:r>
            <a:r>
              <a:rPr lang="zh-CN" altLang="en-US" dirty="0" smtClean="0"/>
              <a:t>的协同机制仅仅是普通的讨论区，正如前面</a:t>
            </a:r>
            <a:r>
              <a:rPr lang="en-US" altLang="zh-CN" dirty="0" smtClean="0"/>
              <a:t>OPCI</a:t>
            </a:r>
            <a:r>
              <a:rPr lang="zh-CN" altLang="en-US" dirty="0" smtClean="0"/>
              <a:t>文章所提到的，这种方式在</a:t>
            </a:r>
            <a:r>
              <a:rPr lang="en-US" altLang="zh-CN" dirty="0" smtClean="0"/>
              <a:t>Requirements Elicitation</a:t>
            </a:r>
            <a:r>
              <a:rPr lang="zh-CN" altLang="en-US" dirty="0" smtClean="0"/>
              <a:t>中存在一些问题。也许正因为如此，本文的作者才专注于编写</a:t>
            </a:r>
            <a:r>
              <a:rPr lang="en-US" altLang="zh-CN" dirty="0" smtClean="0"/>
              <a:t>Use Case</a:t>
            </a:r>
            <a:r>
              <a:rPr lang="zh-CN" altLang="en-US" dirty="0" smtClean="0"/>
              <a:t>，这也导致了</a:t>
            </a:r>
            <a:r>
              <a:rPr lang="zh-CN" altLang="en-US" dirty="0" smtClean="0"/>
              <a:t>该</a:t>
            </a:r>
            <a:r>
              <a:rPr lang="zh-CN" altLang="en-US" dirty="0" smtClean="0"/>
              <a:t>方法的适用范围有限。</a:t>
            </a:r>
            <a:endParaRPr lang="en-US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/>
          </p:nvPr>
        </p:nvSpPr>
        <p:spPr>
          <a:xfrm>
            <a:off x="685800" y="1524000"/>
            <a:ext cx="7772400" cy="1470025"/>
          </a:xfrm>
        </p:spPr>
        <p:txBody>
          <a:bodyPr/>
          <a:lstStyle/>
          <a:p>
            <a:r>
              <a:rPr lang="en-US" dirty="0" smtClean="0"/>
              <a:t>EGRET</a:t>
            </a:r>
            <a:endParaRPr lang="en-US" dirty="0"/>
          </a:p>
        </p:txBody>
      </p:sp>
      <p:sp>
        <p:nvSpPr>
          <p:cNvPr id="7" name="副标题 6"/>
          <p:cNvSpPr>
            <a:spLocks noGrp="1"/>
          </p:cNvSpPr>
          <p:nvPr>
            <p:ph type="subTitle" idx="1"/>
          </p:nvPr>
        </p:nvSpPr>
        <p:spPr>
          <a:xfrm>
            <a:off x="457200" y="2895600"/>
            <a:ext cx="8534400" cy="2057400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 smtClean="0"/>
              <a:t>V. </a:t>
            </a:r>
            <a:r>
              <a:rPr lang="en-US" dirty="0" err="1" smtClean="0"/>
              <a:t>Shiha</a:t>
            </a:r>
            <a:r>
              <a:rPr lang="en-US" dirty="0" smtClean="0"/>
              <a:t>, B. </a:t>
            </a:r>
            <a:r>
              <a:rPr lang="en-US" dirty="0" err="1" smtClean="0"/>
              <a:t>Sengupta</a:t>
            </a:r>
            <a:r>
              <a:rPr lang="en-US" dirty="0" smtClean="0"/>
              <a:t>, S. Chandra </a:t>
            </a:r>
            <a:r>
              <a:rPr lang="en-US" dirty="0" smtClean="0"/>
              <a:t>(IBM India &amp; US)</a:t>
            </a:r>
          </a:p>
          <a:p>
            <a:pPr algn="l"/>
            <a:r>
              <a:rPr lang="en-US" b="1" i="1" dirty="0" smtClean="0"/>
              <a:t>Enabling Collaboration in Distributed Requirements Management </a:t>
            </a:r>
            <a:endParaRPr lang="en-US" b="1" i="1" dirty="0" smtClean="0"/>
          </a:p>
          <a:p>
            <a:pPr algn="l"/>
            <a:r>
              <a:rPr lang="en-US" dirty="0" smtClean="0"/>
              <a:t>IEEE Software 2006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3400" y="1143000"/>
            <a:ext cx="8229600" cy="4876800"/>
          </a:xfrm>
        </p:spPr>
        <p:txBody>
          <a:bodyPr>
            <a:normAutofit/>
          </a:bodyPr>
          <a:lstStyle/>
          <a:p>
            <a:r>
              <a:rPr lang="en-US" dirty="0" smtClean="0"/>
              <a:t>Eclipse-based Requirements Management Tool</a:t>
            </a:r>
          </a:p>
          <a:p>
            <a:r>
              <a:rPr lang="zh-CN" altLang="en-US" dirty="0" smtClean="0"/>
              <a:t>在工具中集成了</a:t>
            </a:r>
            <a:r>
              <a:rPr lang="en-US" altLang="zh-CN" dirty="0" smtClean="0"/>
              <a:t>Chat</a:t>
            </a:r>
            <a:r>
              <a:rPr lang="zh-CN" altLang="en-US" dirty="0" smtClean="0"/>
              <a:t>和</a:t>
            </a:r>
            <a:r>
              <a:rPr lang="en-US" altLang="zh-CN" dirty="0" smtClean="0"/>
              <a:t>Email</a:t>
            </a:r>
            <a:r>
              <a:rPr lang="zh-CN" altLang="en-US" dirty="0" smtClean="0"/>
              <a:t>客户端，从而可以将</a:t>
            </a:r>
            <a:r>
              <a:rPr lang="en-US" altLang="zh-CN" dirty="0" smtClean="0"/>
              <a:t>Stakeholder</a:t>
            </a:r>
            <a:r>
              <a:rPr lang="zh-CN" altLang="en-US" dirty="0" smtClean="0"/>
              <a:t>之间的交流内容与</a:t>
            </a:r>
            <a:r>
              <a:rPr lang="en-US" altLang="zh-CN" dirty="0" smtClean="0"/>
              <a:t>Requirements</a:t>
            </a:r>
            <a:r>
              <a:rPr lang="zh-CN" altLang="en-US" dirty="0" smtClean="0"/>
              <a:t>关联起来，并对交流内容进行分析，例如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发现</a:t>
            </a:r>
            <a:r>
              <a:rPr lang="en-US" altLang="zh-CN" dirty="0" smtClean="0"/>
              <a:t>High-activity Requirements</a:t>
            </a:r>
          </a:p>
          <a:p>
            <a:pPr lvl="1"/>
            <a:r>
              <a:rPr lang="zh-CN" altLang="en-US" dirty="0" smtClean="0"/>
              <a:t>计算需求变更的频率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发现交流中的“瓶颈</a:t>
            </a:r>
            <a:r>
              <a:rPr lang="en-US" altLang="zh-CN" dirty="0" smtClean="0"/>
              <a:t>stakeholders</a:t>
            </a:r>
            <a:r>
              <a:rPr lang="zh-CN" altLang="en-US" dirty="0" smtClean="0"/>
              <a:t>”</a:t>
            </a:r>
            <a:endParaRPr lang="en-US" altLang="zh-CN" dirty="0" smtClean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内容占位符 3" descr="截图01.tif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228600"/>
            <a:ext cx="9141452" cy="64770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/>
          </p:nvPr>
        </p:nvSpPr>
        <p:spPr>
          <a:xfrm>
            <a:off x="685800" y="533400"/>
            <a:ext cx="7772400" cy="1470025"/>
          </a:xfrm>
        </p:spPr>
        <p:txBody>
          <a:bodyPr/>
          <a:lstStyle/>
          <a:p>
            <a:r>
              <a:rPr lang="en-US" dirty="0" smtClean="0"/>
              <a:t>Online Requirements Management Tools</a:t>
            </a:r>
            <a:endParaRPr lang="en-US" dirty="0"/>
          </a:p>
        </p:txBody>
      </p:sp>
      <p:sp>
        <p:nvSpPr>
          <p:cNvPr id="7" name="副标题 6"/>
          <p:cNvSpPr>
            <a:spLocks noGrp="1"/>
          </p:cNvSpPr>
          <p:nvPr>
            <p:ph type="subTitle" idx="1"/>
          </p:nvPr>
        </p:nvSpPr>
        <p:spPr>
          <a:xfrm>
            <a:off x="838200" y="2133600"/>
            <a:ext cx="8534400" cy="3733800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 smtClean="0"/>
              <a:t>M. Lang, J. Duggan </a:t>
            </a:r>
            <a:endParaRPr lang="en-US" dirty="0" smtClean="0"/>
          </a:p>
          <a:p>
            <a:pPr algn="l"/>
            <a:r>
              <a:rPr lang="en-US" b="1" i="1" dirty="0" smtClean="0"/>
              <a:t>A Tool to Support Collaborative Software Requirements </a:t>
            </a:r>
            <a:r>
              <a:rPr lang="en-US" b="1" i="1" dirty="0" smtClean="0"/>
              <a:t>Management</a:t>
            </a:r>
          </a:p>
          <a:p>
            <a:pPr algn="l"/>
            <a:r>
              <a:rPr lang="en-US" dirty="0" smtClean="0"/>
              <a:t>RE Journal 2001</a:t>
            </a:r>
          </a:p>
          <a:p>
            <a:pPr algn="l"/>
            <a:endParaRPr lang="en-US" altLang="zh-CN" dirty="0" smtClean="0"/>
          </a:p>
          <a:p>
            <a:pPr algn="l"/>
            <a:r>
              <a:rPr lang="en-US" altLang="zh-CN" dirty="0" smtClean="0"/>
              <a:t>Contour </a:t>
            </a:r>
          </a:p>
          <a:p>
            <a:pPr algn="l"/>
            <a:r>
              <a:rPr lang="en-US" u="sng" dirty="0" smtClean="0"/>
              <a:t>http://</a:t>
            </a:r>
            <a:r>
              <a:rPr lang="en-US" u="sng" dirty="0" smtClean="0"/>
              <a:t>www.jamasoftware.com/contour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IBIS (Issue Based Information System) method</a:t>
            </a:r>
          </a:p>
          <a:p>
            <a:pPr lvl="1"/>
            <a:r>
              <a:rPr lang="en-US" dirty="0" smtClean="0"/>
              <a:t>Developed by Horst </a:t>
            </a:r>
            <a:r>
              <a:rPr lang="en-US" dirty="0" err="1" smtClean="0"/>
              <a:t>Rittel</a:t>
            </a:r>
            <a:r>
              <a:rPr lang="en-US" dirty="0" smtClean="0"/>
              <a:t> (‘70)</a:t>
            </a:r>
          </a:p>
          <a:p>
            <a:pPr lvl="1"/>
            <a:r>
              <a:rPr lang="en-US" dirty="0" smtClean="0"/>
              <a:t>Successfully used in architectural design, city planning and planning at World Health Organization.	</a:t>
            </a:r>
          </a:p>
          <a:p>
            <a:endParaRPr lang="en-US" dirty="0" smtClean="0"/>
          </a:p>
          <a:p>
            <a:r>
              <a:rPr lang="en-US" dirty="0" err="1" smtClean="0"/>
              <a:t>gIBIS</a:t>
            </a:r>
            <a:r>
              <a:rPr lang="en-US" dirty="0" smtClean="0"/>
              <a:t> = graphical IBIS </a:t>
            </a:r>
            <a:endParaRPr lang="en-US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 smtClean="0"/>
              <a:t>REJ </a:t>
            </a:r>
            <a:r>
              <a:rPr lang="en-US" dirty="0" smtClean="0"/>
              <a:t>01</a:t>
            </a:r>
            <a:r>
              <a:rPr lang="zh-CN" altLang="en-US" dirty="0" smtClean="0"/>
              <a:t>的这篇文章介绍了一个</a:t>
            </a:r>
            <a:r>
              <a:rPr lang="en-US" altLang="zh-CN" dirty="0" smtClean="0"/>
              <a:t>online RM tool</a:t>
            </a:r>
            <a:r>
              <a:rPr lang="zh-CN" altLang="en-US" dirty="0" smtClean="0"/>
              <a:t>原型，主要特色有：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支持从本地导入需求文档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协同编辑需求，类似我们的</a:t>
            </a:r>
            <a:r>
              <a:rPr lang="en-US" altLang="zh-CN" dirty="0" smtClean="0"/>
              <a:t>CRE</a:t>
            </a:r>
            <a:r>
              <a:rPr lang="zh-CN" altLang="en-US" dirty="0" smtClean="0"/>
              <a:t>工具（</a:t>
            </a:r>
            <a:r>
              <a:rPr lang="en-US" altLang="zh-CN" dirty="0" smtClean="0"/>
              <a:t>Author + Comments</a:t>
            </a:r>
            <a:r>
              <a:rPr lang="zh-CN" altLang="en-US" dirty="0" smtClean="0"/>
              <a:t>方式）</a:t>
            </a:r>
            <a:endParaRPr lang="en-US" altLang="zh-CN" dirty="0" smtClean="0"/>
          </a:p>
          <a:p>
            <a:r>
              <a:rPr lang="zh-CN" altLang="en-US" dirty="0" smtClean="0"/>
              <a:t>在</a:t>
            </a:r>
            <a:r>
              <a:rPr lang="en-US" altLang="zh-CN" dirty="0" smtClean="0"/>
              <a:t>Web 2.0</a:t>
            </a:r>
            <a:r>
              <a:rPr lang="zh-CN" altLang="en-US" dirty="0" smtClean="0"/>
              <a:t>时代，众多公司推出了</a:t>
            </a:r>
            <a:r>
              <a:rPr lang="en-US" altLang="zh-CN" dirty="0" smtClean="0"/>
              <a:t>online RM tool</a:t>
            </a:r>
            <a:r>
              <a:rPr lang="zh-CN" altLang="en-US" dirty="0" smtClean="0"/>
              <a:t>，可以看作是上述原型的强化版，其中比较著名的有</a:t>
            </a:r>
            <a:r>
              <a:rPr lang="en-US" altLang="zh-CN" dirty="0" smtClean="0"/>
              <a:t>Contour </a:t>
            </a:r>
            <a:r>
              <a:rPr lang="en-US" altLang="zh-CN" dirty="0" smtClean="0">
                <a:hlinkClick r:id="rId2"/>
              </a:rPr>
              <a:t>http://</a:t>
            </a:r>
            <a:r>
              <a:rPr lang="en-US" altLang="zh-CN" dirty="0" smtClean="0">
                <a:hlinkClick r:id="rId2"/>
              </a:rPr>
              <a:t>www.jamasoftware.com/contour/features.php</a:t>
            </a:r>
            <a:endParaRPr lang="en-US" altLang="zh-CN" dirty="0" smtClean="0"/>
          </a:p>
          <a:p>
            <a:endParaRPr lang="zh-CN" altLang="en-US" dirty="0" smtClean="0"/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Discussion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目前看到的</a:t>
            </a:r>
            <a:r>
              <a:rPr lang="en-US" altLang="zh-CN" dirty="0" smtClean="0"/>
              <a:t>online RM Tool</a:t>
            </a:r>
            <a:r>
              <a:rPr lang="zh-CN" altLang="en-US" dirty="0" smtClean="0"/>
              <a:t>跟我们目前的</a:t>
            </a:r>
            <a:r>
              <a:rPr lang="en-US" altLang="zh-CN" dirty="0" smtClean="0"/>
              <a:t>CRE</a:t>
            </a:r>
            <a:r>
              <a:rPr lang="zh-CN" altLang="en-US" dirty="0" smtClean="0"/>
              <a:t>工具相似，侧重点都</a:t>
            </a:r>
            <a:r>
              <a:rPr lang="zh-CN" altLang="en-US" dirty="0" smtClean="0"/>
              <a:t>在如何用网站的方式支持传统需求工程</a:t>
            </a:r>
            <a:r>
              <a:rPr lang="zh-CN" altLang="en-US" dirty="0" smtClean="0"/>
              <a:t>，而协同方式比较</a:t>
            </a:r>
            <a:r>
              <a:rPr lang="zh-CN" altLang="en-US" dirty="0" smtClean="0"/>
              <a:t>简单</a:t>
            </a:r>
            <a:r>
              <a:rPr lang="zh-CN" altLang="en-US" dirty="0" smtClean="0"/>
              <a:t>，以</a:t>
            </a:r>
            <a:r>
              <a:rPr lang="en-US" altLang="zh-CN" dirty="0" smtClean="0"/>
              <a:t>Comment</a:t>
            </a:r>
            <a:r>
              <a:rPr lang="zh-CN" altLang="en-US" dirty="0" smtClean="0"/>
              <a:t>为主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而</a:t>
            </a:r>
            <a:r>
              <a:rPr lang="en-US" dirty="0" smtClean="0"/>
              <a:t>IBM</a:t>
            </a:r>
            <a:r>
              <a:rPr lang="zh-CN" altLang="en-US" dirty="0" smtClean="0"/>
              <a:t>的</a:t>
            </a:r>
            <a:r>
              <a:rPr lang="en-US" altLang="zh-CN" dirty="0" smtClean="0"/>
              <a:t>Eclipse RM Tool</a:t>
            </a:r>
            <a:r>
              <a:rPr lang="zh-CN" altLang="en-US" dirty="0" smtClean="0"/>
              <a:t>把协同（交流）数据看作是</a:t>
            </a:r>
            <a:r>
              <a:rPr lang="en-US" altLang="zh-CN" dirty="0" smtClean="0"/>
              <a:t>Requirements</a:t>
            </a:r>
            <a:r>
              <a:rPr lang="zh-CN" altLang="en-US" dirty="0" smtClean="0"/>
              <a:t>的上下文，将二者关联起来，感觉是比较有新意的做法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IBIS Meta-Model</a:t>
            </a:r>
            <a:endParaRPr lang="en-US" dirty="0"/>
          </a:p>
        </p:txBody>
      </p:sp>
      <p:pic>
        <p:nvPicPr>
          <p:cNvPr id="6" name="内容占位符 5" descr="截图03.tif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33400" y="1905000"/>
            <a:ext cx="7941376" cy="310435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09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</a:t>
            </a:r>
            <a:r>
              <a:rPr lang="en-US" dirty="0" err="1" smtClean="0"/>
              <a:t>gIBIS</a:t>
            </a:r>
            <a:r>
              <a:rPr lang="en-US" dirty="0" smtClean="0"/>
              <a:t> User Interface</a:t>
            </a:r>
            <a:endParaRPr lang="en-US" dirty="0"/>
          </a:p>
        </p:txBody>
      </p:sp>
      <p:pic>
        <p:nvPicPr>
          <p:cNvPr id="4" name="内容占位符 3" descr="截图04.tif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09600" y="685800"/>
            <a:ext cx="8001000" cy="5697248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Observations provided by the authors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4403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Advantage</a:t>
            </a:r>
          </a:p>
          <a:p>
            <a:pPr lvl="1"/>
            <a:r>
              <a:rPr lang="en-US" dirty="0" smtClean="0"/>
              <a:t>Structured discussion </a:t>
            </a:r>
            <a:r>
              <a:rPr lang="en-US" dirty="0" smtClean="0"/>
              <a:t>helps emergence of implicit assumptions and definitions. </a:t>
            </a:r>
            <a:endParaRPr lang="en-US" dirty="0" smtClean="0"/>
          </a:p>
          <a:p>
            <a:r>
              <a:rPr lang="en-US" dirty="0" smtClean="0"/>
              <a:t>Disadvantage</a:t>
            </a:r>
          </a:p>
          <a:p>
            <a:pPr lvl="1"/>
            <a:r>
              <a:rPr lang="en-US" dirty="0" smtClean="0"/>
              <a:t>No support for goals and requirements, and several users have requested for these.</a:t>
            </a:r>
          </a:p>
          <a:p>
            <a:pPr lvl="1"/>
            <a:r>
              <a:rPr lang="en-US" dirty="0" smtClean="0"/>
              <a:t>No support for making a decision among the various positions of an issue, and there is no way to indicate that such a decision has been made.</a:t>
            </a:r>
          </a:p>
          <a:p>
            <a:pPr lvl="1"/>
            <a:r>
              <a:rPr lang="en-US" dirty="0" smtClean="0"/>
              <a:t>No support for unstructured material.</a:t>
            </a:r>
          </a:p>
          <a:p>
            <a:pPr lvl="1"/>
            <a:r>
              <a:rPr lang="en-US" dirty="0" smtClean="0"/>
              <a:t>Lack of prioritization.</a:t>
            </a:r>
          </a:p>
          <a:p>
            <a:pPr lvl="1"/>
            <a:r>
              <a:rPr lang="en-US" dirty="0" smtClean="0"/>
              <a:t>No effective support for “meta” discussions.</a:t>
            </a:r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/>
          </p:nvPr>
        </p:nvSpPr>
        <p:spPr>
          <a:xfrm>
            <a:off x="685800" y="1654175"/>
            <a:ext cx="7772400" cy="1470025"/>
          </a:xfrm>
        </p:spPr>
        <p:txBody>
          <a:bodyPr/>
          <a:lstStyle/>
          <a:p>
            <a:r>
              <a:rPr lang="en-US" dirty="0" err="1" smtClean="0"/>
              <a:t>WinWin</a:t>
            </a:r>
            <a:endParaRPr lang="en-US" dirty="0"/>
          </a:p>
        </p:txBody>
      </p:sp>
      <p:sp>
        <p:nvSpPr>
          <p:cNvPr id="7" name="副标题 6"/>
          <p:cNvSpPr>
            <a:spLocks noGrp="1"/>
          </p:cNvSpPr>
          <p:nvPr>
            <p:ph type="subTitle" idx="1"/>
          </p:nvPr>
        </p:nvSpPr>
        <p:spPr>
          <a:xfrm>
            <a:off x="457200" y="2438400"/>
            <a:ext cx="8229600" cy="3352800"/>
          </a:xfrm>
        </p:spPr>
        <p:txBody>
          <a:bodyPr>
            <a:normAutofit fontScale="85000" lnSpcReduction="20000"/>
          </a:bodyPr>
          <a:lstStyle/>
          <a:p>
            <a:pPr algn="l"/>
            <a:endParaRPr lang="en-US" b="1" dirty="0" smtClean="0"/>
          </a:p>
          <a:p>
            <a:r>
              <a:rPr lang="en-US" dirty="0" smtClean="0">
                <a:hlinkClick r:id="rId2"/>
              </a:rPr>
              <a:t>http://csse.usc.edu/research/WINWIN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 smtClean="0"/>
          </a:p>
          <a:p>
            <a:pPr algn="l"/>
            <a:r>
              <a:rPr lang="en-US" dirty="0" smtClean="0"/>
              <a:t>Barry Boehm et al.</a:t>
            </a:r>
          </a:p>
          <a:p>
            <a:pPr algn="l"/>
            <a:r>
              <a:rPr lang="en-US" b="1" i="1" dirty="0" smtClean="0"/>
              <a:t>Software Requirements as Negotiated Win Conditions     </a:t>
            </a:r>
            <a:r>
              <a:rPr lang="en-US" dirty="0" smtClean="0"/>
              <a:t>RE 94</a:t>
            </a:r>
            <a:endParaRPr lang="en-US" dirty="0" smtClean="0"/>
          </a:p>
          <a:p>
            <a:pPr algn="l"/>
            <a:r>
              <a:rPr lang="en-US" b="1" i="1" dirty="0" smtClean="0"/>
              <a:t>Developing groupware for requirements negotiation: lessons learned      </a:t>
            </a:r>
            <a:r>
              <a:rPr lang="en-US" dirty="0" smtClean="0"/>
              <a:t>IEEE Software 2001</a:t>
            </a:r>
          </a:p>
          <a:p>
            <a:pPr algn="l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1355</TotalTime>
  <Words>2494</Words>
  <Application>Microsoft Office PowerPoint</Application>
  <PresentationFormat>全屏显示(4:3)</PresentationFormat>
  <Paragraphs>484</Paragraphs>
  <Slides>51</Slides>
  <Notes>1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51</vt:i4>
      </vt:variant>
    </vt:vector>
  </HeadingPairs>
  <TitlesOfParts>
    <vt:vector size="53" baseType="lpstr">
      <vt:lpstr>Office 主题</vt:lpstr>
      <vt:lpstr>Microsoft Photo Editor 3.0 Photo</vt:lpstr>
      <vt:lpstr>A Brief Introduction to Some Collaborative RE Systems</vt:lpstr>
      <vt:lpstr>Agenda</vt:lpstr>
      <vt:lpstr>An Overview of the Systems</vt:lpstr>
      <vt:lpstr>gIBIS</vt:lpstr>
      <vt:lpstr>Introduction</vt:lpstr>
      <vt:lpstr>The IBIS Meta-Model</vt:lpstr>
      <vt:lpstr>The gIBIS User Interface</vt:lpstr>
      <vt:lpstr>Observations provided by the authors</vt:lpstr>
      <vt:lpstr>WinWin</vt:lpstr>
      <vt:lpstr>Introduction</vt:lpstr>
      <vt:lpstr>Review: observations from gIBIS</vt:lpstr>
      <vt:lpstr>幻灯片 12</vt:lpstr>
      <vt:lpstr>幻灯片 13</vt:lpstr>
      <vt:lpstr>Step 1: Outlining topics</vt:lpstr>
      <vt:lpstr>幻灯片 15</vt:lpstr>
      <vt:lpstr>Step 2: Brainstorm stakeholder interests</vt:lpstr>
      <vt:lpstr>幻灯片 17</vt:lpstr>
      <vt:lpstr>Step 3: Converge on Win Conditions</vt:lpstr>
      <vt:lpstr>幻灯片 19</vt:lpstr>
      <vt:lpstr>Step 4: Capture a glossary of terms</vt:lpstr>
      <vt:lpstr>Step 5: Prioritize win conditions</vt:lpstr>
      <vt:lpstr>幻灯片 22</vt:lpstr>
      <vt:lpstr>幻灯片 23</vt:lpstr>
      <vt:lpstr>Step 6: Build the WinWin Tree</vt:lpstr>
      <vt:lpstr>幻灯片 25</vt:lpstr>
      <vt:lpstr>Step 7: Organize negotiation results</vt:lpstr>
      <vt:lpstr>Summary</vt:lpstr>
      <vt:lpstr>Synoptic</vt:lpstr>
      <vt:lpstr>Overview</vt:lpstr>
      <vt:lpstr>Example: an analyst is trying to establish a state diagram of the books in a library, and is offered two diagrams by two librarians</vt:lpstr>
      <vt:lpstr>Step 1.1: Establish correspondences (example)</vt:lpstr>
      <vt:lpstr>Step 1.1: Establish correspondences (full list)</vt:lpstr>
      <vt:lpstr>Step 1.2: Identify issues from correspondences (example)</vt:lpstr>
      <vt:lpstr>Step 2: Propose options to solve the issues (example)</vt:lpstr>
      <vt:lpstr>Step 3.1: Evaluate the options</vt:lpstr>
      <vt:lpstr>3.1.2: Relate options to one another</vt:lpstr>
      <vt:lpstr>Step 3.2: Automatically recommend possible solutions</vt:lpstr>
      <vt:lpstr>Discussion</vt:lpstr>
      <vt:lpstr>OPCI (Organizer &amp; Promoter of Collaborative Ideas)</vt:lpstr>
      <vt:lpstr>Background</vt:lpstr>
      <vt:lpstr>The Basic Idea of OPCI</vt:lpstr>
      <vt:lpstr>Wiki-RE</vt:lpstr>
      <vt:lpstr>Basic Idea</vt:lpstr>
      <vt:lpstr>幻灯片 44</vt:lpstr>
      <vt:lpstr>Discussion</vt:lpstr>
      <vt:lpstr>EGRET</vt:lpstr>
      <vt:lpstr>Introduction</vt:lpstr>
      <vt:lpstr>幻灯片 48</vt:lpstr>
      <vt:lpstr>Online Requirements Management Tools</vt:lpstr>
      <vt:lpstr>Introduction</vt:lpstr>
      <vt:lpstr>Discussion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Introduction to  Collaborative RE Methods and Systems</dc:title>
  <dc:creator>Yi Li</dc:creator>
  <cp:lastModifiedBy>Yi Li</cp:lastModifiedBy>
  <cp:revision>94</cp:revision>
  <dcterms:created xsi:type="dcterms:W3CDTF">2010-03-22T15:26:54Z</dcterms:created>
  <dcterms:modified xsi:type="dcterms:W3CDTF">2010-03-24T00:51:41Z</dcterms:modified>
</cp:coreProperties>
</file>

<file path=docProps/thumbnail.jpeg>
</file>